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8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9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0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1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2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13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665" r:id="rId2"/>
    <p:sldMasterId id="2147483692" r:id="rId3"/>
    <p:sldMasterId id="2147483698" r:id="rId4"/>
    <p:sldMasterId id="2147483705" r:id="rId5"/>
    <p:sldMasterId id="2147483719" r:id="rId6"/>
    <p:sldMasterId id="2147483725" r:id="rId7"/>
    <p:sldMasterId id="2147483731" r:id="rId8"/>
    <p:sldMasterId id="2147483752" r:id="rId9"/>
    <p:sldMasterId id="2147483758" r:id="rId10"/>
    <p:sldMasterId id="2147483764" r:id="rId11"/>
    <p:sldMasterId id="2147483785" r:id="rId12"/>
    <p:sldMasterId id="2147483808" r:id="rId13"/>
    <p:sldMasterId id="2147483814" r:id="rId14"/>
    <p:sldMasterId id="2147483835" r:id="rId15"/>
  </p:sldMasterIdLst>
  <p:notesMasterIdLst>
    <p:notesMasterId r:id="rId70"/>
  </p:notesMasterIdLst>
  <p:sldIdLst>
    <p:sldId id="355" r:id="rId16"/>
    <p:sldId id="356" r:id="rId17"/>
    <p:sldId id="357" r:id="rId18"/>
    <p:sldId id="358" r:id="rId19"/>
    <p:sldId id="359" r:id="rId20"/>
    <p:sldId id="360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7" r:id="rId55"/>
    <p:sldId id="398" r:id="rId56"/>
    <p:sldId id="399" r:id="rId57"/>
    <p:sldId id="400" r:id="rId58"/>
    <p:sldId id="401" r:id="rId59"/>
    <p:sldId id="396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</p:sldIdLst>
  <p:sldSz cx="10287000" cy="6858000" type="35mm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C92F"/>
    <a:srgbClr val="020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40" autoAdjust="0"/>
    <p:restoredTop sz="89042" autoAdjust="0"/>
  </p:normalViewPr>
  <p:slideViewPr>
    <p:cSldViewPr>
      <p:cViewPr varScale="1">
        <p:scale>
          <a:sx n="78" d="100"/>
          <a:sy n="78" d="100"/>
        </p:scale>
        <p:origin x="1651" y="67"/>
      </p:cViewPr>
      <p:guideLst>
        <p:guide orient="horz" pos="2160"/>
        <p:guide pos="32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1.xml"/><Relationship Id="rId21" Type="http://schemas.openxmlformats.org/officeDocument/2006/relationships/slide" Target="slides/slide6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63" Type="http://schemas.openxmlformats.org/officeDocument/2006/relationships/slide" Target="slides/slide48.xml"/><Relationship Id="rId68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slide" Target="slides/slide5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6.xml"/><Relationship Id="rId19" Type="http://schemas.openxmlformats.org/officeDocument/2006/relationships/slide" Target="slides/slide4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slide" Target="slides/slide5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slide" Target="slides/slide52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slide" Target="slides/slide5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39" Type="http://schemas.openxmlformats.org/officeDocument/2006/relationships/slide" Target="slides/slide24.xml"/><Relationship Id="rId34" Type="http://schemas.openxmlformats.org/officeDocument/2006/relationships/slide" Target="slides/slide19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61A1B-FE8B-4244-BF22-778E21FEBAD3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F6A5A2-5809-4A07-BCBA-B7AD458B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1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F6A5A2-5809-4A07-BCBA-B7AD458B03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6" name="Picture 12" descr="35mm-Slide1-whitetitl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0290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Rectangle 3"/>
          <p:cNvSpPr>
            <a:spLocks noGrp="1" noChangeAspect="1" noChangeArrowheads="1"/>
          </p:cNvSpPr>
          <p:nvPr>
            <p:ph type="ctrTitle"/>
          </p:nvPr>
        </p:nvSpPr>
        <p:spPr>
          <a:xfrm>
            <a:off x="0" y="3736975"/>
            <a:ext cx="10287000" cy="701675"/>
          </a:xfrm>
        </p:spPr>
        <p:txBody>
          <a:bodyPr>
            <a:spAutoFit/>
          </a:bodyPr>
          <a:lstStyle>
            <a:lvl1pPr algn="ctr">
              <a:defRPr b="1">
                <a:solidFill>
                  <a:srgbClr val="020C4A"/>
                </a:solidFill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26628" name="Rectangle 4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0" y="4495800"/>
            <a:ext cx="10287000" cy="579438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6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38"/>
            <a:ext cx="2314575" cy="3984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274638"/>
            <a:ext cx="6791325" cy="3984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256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16189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304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35mm-Slide4-onwhitetitle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0290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875" y="2036763"/>
            <a:ext cx="7715250" cy="2387600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4516438"/>
            <a:ext cx="7715250" cy="1655762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1893B9B-F792-448F-8917-7809E424315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8943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76200"/>
            <a:ext cx="5562600" cy="673893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" y="990600"/>
            <a:ext cx="10115550" cy="4351338"/>
          </a:xfrm>
        </p:spPr>
        <p:txBody>
          <a:bodyPr/>
          <a:lstStyle>
            <a:lvl1pPr>
              <a:defRPr sz="32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18787-DB46-46AE-93A7-80D4A75DE8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9198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2CAEC-3753-45B6-AB65-E0652D48B58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781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FB1DC-BB04-4FC0-950D-09BCA358DEE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87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7"/>
            <a:ext cx="887253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574B9-3909-46E1-BBD5-C5CDF6338F9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876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1A122-932F-48CD-A0B8-BDEBBFF6140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953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10685-57C1-4191-93B4-7A6F908B95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11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903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7"/>
            <a:ext cx="5207794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BC7769-341B-46F1-B2B0-C061F1D8700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440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3315" y="987427"/>
            <a:ext cx="5207794" cy="4873625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73812-4ACC-4DFD-A373-1C2BEB6D66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175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59110A-14CF-48DD-A21F-9958863A8D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533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40CBD-ECB3-4F2A-AD71-1980FB728C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462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1618905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11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68207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2569851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4192915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044558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083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35mm-Slide4-onwhitetitle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0290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875" y="2036763"/>
            <a:ext cx="771525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4516438"/>
            <a:ext cx="771525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07231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07569" y="6356351"/>
            <a:ext cx="34718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5194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1893B9B-F792-448F-8917-7809E424315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7523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2100" y="76200"/>
            <a:ext cx="5562600" cy="67389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" y="990600"/>
            <a:ext cx="10115550" cy="4351338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8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rgbClr val="020C4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07231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07569" y="6356351"/>
            <a:ext cx="347186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5194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518787-DB46-46AE-93A7-80D4A75DE8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45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0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187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2569851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4192915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4480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  <a:lvl2pPr>
              <a:defRPr sz="18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2pPr>
            <a:lvl3pPr>
              <a:defRPr sz="16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3pPr>
            <a:lvl4pPr>
              <a:defRPr sz="14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4pPr>
            <a:lvl5pPr>
              <a:defRPr sz="12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78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68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9298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245225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ja-JP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245225"/>
            <a:ext cx="32575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ja-JP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72350" y="6245225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A6D58F-FF96-41A1-9F08-DCD7D7EC12B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24555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1208" y="723900"/>
            <a:ext cx="82867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91208" y="1971677"/>
            <a:ext cx="4057650" cy="42380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20308" y="1971677"/>
            <a:ext cx="4057650" cy="42380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108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spect="1" noChangeArrowheads="1"/>
          </p:cNvSpPr>
          <p:nvPr>
            <p:ph type="ctrTitle"/>
          </p:nvPr>
        </p:nvSpPr>
        <p:spPr>
          <a:xfrm>
            <a:off x="0" y="3768045"/>
            <a:ext cx="10287000" cy="639534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b="1"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noProof="0"/>
          </a:p>
        </p:txBody>
      </p:sp>
      <p:sp>
        <p:nvSpPr>
          <p:cNvPr id="26628" name="Rectangle 4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0" y="4495801"/>
            <a:ext cx="10287000" cy="53001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245225"/>
            <a:ext cx="24003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245225"/>
            <a:ext cx="325755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1B08B-2016-49E4-AE0A-52F84FEF9A9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42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35mm-Slide4-onwhitetitl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0290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3"/>
          <p:cNvSpPr>
            <a:spLocks noGrp="1" noChangeAspect="1" noChangeArrowheads="1"/>
          </p:cNvSpPr>
          <p:nvPr>
            <p:ph type="ctrTitle"/>
          </p:nvPr>
        </p:nvSpPr>
        <p:spPr>
          <a:xfrm>
            <a:off x="0" y="3768045"/>
            <a:ext cx="10287000" cy="639534"/>
          </a:xfrm>
        </p:spPr>
        <p:txBody>
          <a:bodyPr>
            <a:spAutoFit/>
          </a:bodyPr>
          <a:lstStyle>
            <a:lvl1pPr algn="ctr">
              <a:defRPr b="1"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noProof="0"/>
          </a:p>
        </p:txBody>
      </p:sp>
      <p:sp>
        <p:nvSpPr>
          <p:cNvPr id="26628" name="Rectangle 4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0" y="4495801"/>
            <a:ext cx="10287000" cy="530017"/>
          </a:xfr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1B08B-2016-49E4-AE0A-52F84FEF9A9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749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66CB9D-2236-4743-9EAF-2F10B704C0A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6545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2"/>
            <a:ext cx="8743950" cy="1362075"/>
          </a:xfrm>
        </p:spPr>
        <p:txBody>
          <a:bodyPr anchor="t"/>
          <a:lstStyle>
            <a:lvl1pPr algn="l">
              <a:defRPr sz="3556" b="1" cap="all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4040966"/>
            <a:ext cx="8743950" cy="365934"/>
          </a:xfrm>
        </p:spPr>
        <p:txBody>
          <a:bodyPr anchor="b"/>
          <a:lstStyle>
            <a:lvl1pPr marL="0" indent="0">
              <a:buNone/>
              <a:defRPr sz="1778"/>
            </a:lvl1pPr>
            <a:lvl2pPr marL="406405" indent="0">
              <a:buNone/>
              <a:defRPr sz="1600"/>
            </a:lvl2pPr>
            <a:lvl3pPr marL="812810" indent="0">
              <a:buNone/>
              <a:defRPr sz="1422"/>
            </a:lvl3pPr>
            <a:lvl4pPr marL="1219215" indent="0">
              <a:buNone/>
              <a:defRPr sz="1244"/>
            </a:lvl4pPr>
            <a:lvl5pPr marL="1625620" indent="0">
              <a:buNone/>
              <a:defRPr sz="1244"/>
            </a:lvl5pPr>
            <a:lvl6pPr marL="2032025" indent="0">
              <a:buNone/>
              <a:defRPr sz="1244"/>
            </a:lvl6pPr>
            <a:lvl7pPr marL="2438430" indent="0">
              <a:buNone/>
              <a:defRPr sz="1244"/>
            </a:lvl7pPr>
            <a:lvl8pPr marL="2844836" indent="0">
              <a:buNone/>
              <a:defRPr sz="1244"/>
            </a:lvl8pPr>
            <a:lvl9pPr marL="3251241" indent="0">
              <a:buNone/>
              <a:defRPr sz="1244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F45627-D905-455A-825D-924A3A14574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21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828800"/>
            <a:ext cx="4552950" cy="2430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828800"/>
            <a:ext cx="4552950" cy="24304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147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1" y="1828802"/>
            <a:ext cx="4552950" cy="2301527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9700" y="1828802"/>
            <a:ext cx="4552950" cy="2301527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3B677C-A2D3-4754-A5C7-170F6AF224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369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754312"/>
            <a:ext cx="4545014" cy="420564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4" cy="1681742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754312"/>
            <a:ext cx="4546600" cy="420564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1681742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79EA5C-35A7-4EEE-BB38-DA45927C0A7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42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D5DA3B-3AF1-4629-AC8B-7CD2A721DBC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5492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5828454-81F7-47A3-B1B1-04F553305AA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6554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73050"/>
            <a:ext cx="3384550" cy="1162050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1"/>
            <a:ext cx="5749925" cy="2190664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1435101"/>
            <a:ext cx="3384550" cy="283796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BCB9ED-4A9C-41D1-8658-9416924F2251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529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6"/>
            <a:ext cx="6172200" cy="967701"/>
          </a:xfrm>
        </p:spPr>
        <p:txBody>
          <a:bodyPr/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pPr lvl="0"/>
            <a:r>
              <a:rPr lang="en-US" altLang="zh-CN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283796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0106E5-E3C8-4C94-B543-1CE44E72209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819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34998" y="1828801"/>
            <a:ext cx="5237652" cy="219066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415A74-DEDE-408A-8CCB-9032554FAE3A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345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58075" y="274640"/>
            <a:ext cx="2314575" cy="39846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4995" y="274640"/>
            <a:ext cx="2720681" cy="39846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6DE7BB-1DB8-4840-8C57-23BA2741EB6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6393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1208" y="723900"/>
            <a:ext cx="8286750" cy="11430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91208" y="1971676"/>
            <a:ext cx="4057650" cy="262834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20308" y="1971676"/>
            <a:ext cx="4057650" cy="262834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9487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281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1"/>
            <a:ext cx="7532370" cy="1449308"/>
          </a:xfrm>
          <a:prstGeom prst="rect">
            <a:avLst/>
          </a:prstGeom>
        </p:spPr>
        <p:txBody>
          <a:bodyPr/>
          <a:lstStyle>
            <a:lvl1pPr>
              <a:defRPr sz="1778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6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422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244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067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84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01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535113"/>
            <a:ext cx="4546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5721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1888813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3511877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6555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240" y="220629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14" y="1484852"/>
            <a:ext cx="10064796" cy="42758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HelveticaNeueLT Std Lt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HelveticaNeueLT Std Lt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HelveticaNeueLT Std Lt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HelveticaNeueLT Std Lt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HelveticaNeueLT Std Lt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661" y="6381750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381750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192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923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35mm-Slide4-onwhitetitle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0290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875" y="2036763"/>
            <a:ext cx="771525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4516438"/>
            <a:ext cx="771525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07231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07569" y="6356351"/>
            <a:ext cx="34718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5194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1893B9B-F792-448F-8917-7809E424315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16959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30895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2569851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4192915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70674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68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35mm-Slide4-onwhitetitle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0290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875" y="2036763"/>
            <a:ext cx="771525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4516438"/>
            <a:ext cx="771525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07231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07569" y="6356351"/>
            <a:ext cx="34718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5194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1893B9B-F792-448F-8917-7809E424315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25931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8847" y="6356351"/>
            <a:ext cx="231457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880491" y="153854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12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2569851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4192915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199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41522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  <a:lvl2pPr>
              <a:defRPr sz="18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2pPr>
            <a:lvl3pPr>
              <a:defRPr sz="16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3pPr>
            <a:lvl4pPr>
              <a:defRPr sz="14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4pPr>
            <a:lvl5pPr>
              <a:defRPr sz="12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5056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384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0115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245225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ja-JP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245225"/>
            <a:ext cx="32575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ja-JP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72350" y="6245225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A6D58F-FF96-41A1-9F08-DCD7D7EC12B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84784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1208" y="723900"/>
            <a:ext cx="82867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91208" y="1971677"/>
            <a:ext cx="4057650" cy="42380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20308" y="1971677"/>
            <a:ext cx="4057650" cy="42380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055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35mm-Slide4-onwhitetitle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0290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5875" y="2036763"/>
            <a:ext cx="771525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4516438"/>
            <a:ext cx="771525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707231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07569" y="6356351"/>
            <a:ext cx="34718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65194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1893B9B-F792-448F-8917-7809E4243154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5326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1888813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3511877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5911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240" y="220629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14" y="1484852"/>
            <a:ext cx="10064796" cy="42758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HelveticaNeueLT Std Lt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HelveticaNeueLT Std Lt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HelveticaNeueLT Std Lt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HelveticaNeueLT Std Lt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HelveticaNeueLT Std Lt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661" y="6381750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381750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770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665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spect="1" noChangeArrowheads="1"/>
          </p:cNvSpPr>
          <p:nvPr>
            <p:ph type="ctrTitle"/>
          </p:nvPr>
        </p:nvSpPr>
        <p:spPr>
          <a:xfrm>
            <a:off x="0" y="3768045"/>
            <a:ext cx="10287000" cy="639534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b="1"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noProof="0"/>
          </a:p>
        </p:txBody>
      </p:sp>
      <p:sp>
        <p:nvSpPr>
          <p:cNvPr id="26628" name="Rectangle 4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0" y="4495801"/>
            <a:ext cx="10287000" cy="53001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245225"/>
            <a:ext cx="325755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31B08B-2016-49E4-AE0A-52F84FEF9A9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81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59009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324266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2569851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4192915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02629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9795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spect="1" noChangeArrowheads="1"/>
          </p:cNvSpPr>
          <p:nvPr>
            <p:ph type="ctrTitle"/>
          </p:nvPr>
        </p:nvSpPr>
        <p:spPr>
          <a:xfrm>
            <a:off x="0" y="3768045"/>
            <a:ext cx="10287000" cy="639534"/>
          </a:xfrm>
          <a:prstGeom prst="rect">
            <a:avLst/>
          </a:prstGeom>
        </p:spPr>
        <p:txBody>
          <a:bodyPr>
            <a:spAutoFit/>
          </a:bodyPr>
          <a:lstStyle>
            <a:lvl1pPr algn="ctr">
              <a:defRPr b="1"/>
            </a:lvl1pPr>
          </a:lstStyle>
          <a:p>
            <a:pPr lvl="0"/>
            <a:r>
              <a:rPr lang="en-US" altLang="zh-CN" noProof="0"/>
              <a:t>Click to edit Master title style</a:t>
            </a:r>
            <a:endParaRPr lang="en-US" noProof="0"/>
          </a:p>
        </p:txBody>
      </p:sp>
      <p:sp>
        <p:nvSpPr>
          <p:cNvPr id="26628" name="Rectangle 4"/>
          <p:cNvSpPr>
            <a:spLocks noGrp="1" noChangeAspect="1" noChangeArrowheads="1"/>
          </p:cNvSpPr>
          <p:nvPr>
            <p:ph type="subTitle" idx="1"/>
          </p:nvPr>
        </p:nvSpPr>
        <p:spPr>
          <a:xfrm>
            <a:off x="0" y="4495801"/>
            <a:ext cx="10287000" cy="53001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168847" y="6356351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245225"/>
            <a:ext cx="325755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0491" y="153854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531B08B-2016-49E4-AE0A-52F84FEF9A9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9805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68847" y="6356351"/>
            <a:ext cx="2314575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880491" y="153854"/>
            <a:ext cx="231457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29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2569851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4192915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78291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  <a:lvl2pPr>
              <a:defRPr sz="18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2pPr>
            <a:lvl3pPr>
              <a:defRPr sz="16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3pPr>
            <a:lvl4pPr>
              <a:defRPr sz="14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4pPr>
            <a:lvl5pPr>
              <a:defRPr sz="12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29459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46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4904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245225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ja-JP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245225"/>
            <a:ext cx="32575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ja-JP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72350" y="6245225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A6D58F-FF96-41A1-9F08-DCD7D7EC12B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838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3050"/>
            <a:ext cx="3384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0"/>
            <a:ext cx="5749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1435100"/>
            <a:ext cx="3384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5699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1208" y="723900"/>
            <a:ext cx="82867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91208" y="1971677"/>
            <a:ext cx="4057650" cy="42380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20308" y="1971677"/>
            <a:ext cx="4057650" cy="42380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158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1888813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3511877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120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240" y="220629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14" y="1484852"/>
            <a:ext cx="10064796" cy="42758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HelveticaNeueLT Std Lt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HelveticaNeueLT Std Lt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HelveticaNeueLT Std Lt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HelveticaNeueLT Std Lt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HelveticaNeueLT Std Lt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661" y="6381750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381750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74225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411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1387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2569851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4192915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8701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95279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47" y="1447802"/>
            <a:ext cx="7448589" cy="3329581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4747" y="4777380"/>
            <a:ext cx="7448589" cy="861420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93776" y="1814480"/>
            <a:ext cx="990599" cy="25724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7253740" y="3249080"/>
            <a:ext cx="3859795" cy="25724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235" y="295737"/>
            <a:ext cx="707415" cy="767687"/>
          </a:xfrm>
          <a:prstGeom prst="rect">
            <a:avLst/>
          </a:prstGeom>
        </p:spPr>
        <p:txBody>
          <a:bodyPr/>
          <a:lstStyle/>
          <a:p>
            <a:fld id="{C531B08B-2016-49E4-AE0A-52F84FEF9A97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09818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299" y="452718"/>
            <a:ext cx="7937303" cy="140053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162" y="2052925"/>
            <a:ext cx="7550611" cy="41954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8493776" y="1814480"/>
            <a:ext cx="990599" cy="25724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7253740" y="3249080"/>
            <a:ext cx="3859795" cy="2572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235" y="295737"/>
            <a:ext cx="707415" cy="767687"/>
          </a:xfrm>
          <a:prstGeom prst="rect">
            <a:avLst/>
          </a:prstGeom>
        </p:spPr>
        <p:txBody>
          <a:bodyPr/>
          <a:lstStyle/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8486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2569851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4192915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137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60910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  <a:lvl2pPr>
              <a:defRPr sz="18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2pPr>
            <a:lvl3pPr>
              <a:defRPr sz="16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3pPr>
            <a:lvl4pPr>
              <a:defRPr sz="14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4pPr>
            <a:lvl5pPr>
              <a:defRPr sz="1200" b="0" i="0">
                <a:solidFill>
                  <a:srgbClr val="FFFFFF"/>
                </a:solidFill>
                <a:latin typeface="HelveticaNeueLT Std Lt"/>
                <a:cs typeface="HelveticaNeueLT Std 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327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43000"/>
            <a:ext cx="10287000" cy="5715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18285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3600" b="0" i="0">
                <a:solidFill>
                  <a:srgbClr val="002042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651760"/>
            <a:ext cx="7532370" cy="310896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Verdana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Verdana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Verdana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070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814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4350" y="6245225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ja-JP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514725" y="6245225"/>
            <a:ext cx="325755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ja-JP" altLang="ja-JP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72350" y="6245225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9A6D58F-FF96-41A1-9F08-DCD7D7EC12B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153254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1208" y="723900"/>
            <a:ext cx="82867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91208" y="1971677"/>
            <a:ext cx="4057650" cy="42380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20308" y="1971677"/>
            <a:ext cx="4057650" cy="42380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536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5889" y="1788454"/>
            <a:ext cx="7054787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1172" y="3956281"/>
            <a:ext cx="5764224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5224" y="6453386"/>
            <a:ext cx="1356703" cy="40461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0297" y="6453386"/>
            <a:ext cx="5925975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4639" y="6453386"/>
            <a:ext cx="1346871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531B08B-2016-49E4-AE0A-52F84FEF9A97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8403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1102" y="1888813"/>
            <a:ext cx="7920990" cy="1362075"/>
          </a:xfrm>
          <a:prstGeom prst="rect">
            <a:avLst/>
          </a:prstGeom>
        </p:spPr>
        <p:txBody>
          <a:bodyPr anchor="t"/>
          <a:lstStyle>
            <a:lvl1pPr algn="ctr">
              <a:defRPr sz="4400" b="0" i="0" cap="none">
                <a:solidFill>
                  <a:srgbClr val="FFFFFF"/>
                </a:solidFill>
                <a:latin typeface="HelveticaNeueLT Std Lt"/>
                <a:cs typeface="HelveticaNeueLT Std 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1102" y="3511877"/>
            <a:ext cx="7920990" cy="1139188"/>
          </a:xfrm>
          <a:prstGeom prst="rect">
            <a:avLst/>
          </a:prstGeom>
        </p:spPr>
        <p:txBody>
          <a:bodyPr anchor="t" anchorCtr="0"/>
          <a:lstStyle>
            <a:lvl1pPr marL="0" indent="0" algn="ctr">
              <a:buNone/>
              <a:defRPr sz="2000" b="0" i="0">
                <a:solidFill>
                  <a:srgbClr val="F3B329"/>
                </a:solidFill>
                <a:latin typeface="HelveticaNeueLT Std Lt"/>
                <a:cs typeface="HelveticaNeueLT Std 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34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6240" y="220629"/>
            <a:ext cx="7532370" cy="589990"/>
          </a:xfrm>
          <a:prstGeom prst="rect">
            <a:avLst/>
          </a:prstGeom>
        </p:spPr>
        <p:txBody>
          <a:bodyPr/>
          <a:lstStyle>
            <a:lvl1pPr algn="ctr">
              <a:defRPr sz="2800" b="1" i="0">
                <a:solidFill>
                  <a:schemeClr val="bg1"/>
                </a:solidFill>
                <a:latin typeface="HelveticaNeueLT Std 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14" y="1484852"/>
            <a:ext cx="10064796" cy="427586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2042"/>
                </a:solidFill>
                <a:latin typeface="HelveticaNeueLT Std Lt"/>
                <a:cs typeface="Verdana"/>
              </a:defRPr>
            </a:lvl1pPr>
            <a:lvl2pPr>
              <a:defRPr sz="1800">
                <a:solidFill>
                  <a:srgbClr val="002042"/>
                </a:solidFill>
                <a:latin typeface="HelveticaNeueLT Std Lt"/>
                <a:cs typeface="Verdana"/>
              </a:defRPr>
            </a:lvl2pPr>
            <a:lvl3pPr>
              <a:defRPr sz="1600">
                <a:solidFill>
                  <a:srgbClr val="002042"/>
                </a:solidFill>
                <a:latin typeface="HelveticaNeueLT Std Lt"/>
                <a:cs typeface="Verdana"/>
              </a:defRPr>
            </a:lvl3pPr>
            <a:lvl4pPr>
              <a:defRPr sz="1400">
                <a:solidFill>
                  <a:srgbClr val="002042"/>
                </a:solidFill>
                <a:latin typeface="HelveticaNeueLT Std Lt"/>
                <a:cs typeface="Verdana"/>
              </a:defRPr>
            </a:lvl4pPr>
            <a:lvl5pPr>
              <a:defRPr sz="1200">
                <a:solidFill>
                  <a:srgbClr val="002042"/>
                </a:solidFill>
                <a:latin typeface="HelveticaNeueLT Std Lt"/>
                <a:cs typeface="Verdana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661" y="6381750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886700" y="6381750"/>
            <a:ext cx="2400300" cy="47625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7776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760095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1828802"/>
            <a:ext cx="9258300" cy="24304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86426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5889" y="1788454"/>
            <a:ext cx="7054787" cy="2098226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1172" y="3956281"/>
            <a:ext cx="5764224" cy="10862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5224" y="6453386"/>
            <a:ext cx="1356703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0297" y="6453386"/>
            <a:ext cx="5925975" cy="404614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94639" y="6453386"/>
            <a:ext cx="1346871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531B08B-2016-49E4-AE0A-52F84FEF9A97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251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7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Relationship Id="rId9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8.pn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3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92.xml"/><Relationship Id="rId9" Type="http://schemas.openxmlformats.org/officeDocument/2006/relationships/image" Target="../media/image6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8.png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9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8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3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3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62.xml"/><Relationship Id="rId9" Type="http://schemas.openxmlformats.org/officeDocument/2006/relationships/image" Target="../media/image6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8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9" name="Picture 9" descr="35mm-Slide3-onwhit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0290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171700" y="274638"/>
            <a:ext cx="76009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5604" name="Rectangle 4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514350" y="1828800"/>
            <a:ext cx="9258300" cy="243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77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15000"/>
        </a:spcBef>
        <a:spcAft>
          <a:spcPct val="15000"/>
        </a:spcAft>
        <a:buChar char="•"/>
        <a:defRPr sz="3200">
          <a:solidFill>
            <a:srgbClr val="020C4A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15000"/>
        </a:spcBef>
        <a:spcAft>
          <a:spcPct val="15000"/>
        </a:spcAft>
        <a:buChar char="–"/>
        <a:defRPr sz="2800">
          <a:solidFill>
            <a:srgbClr val="020C4A"/>
          </a:solidFill>
          <a:latin typeface="+mn-lt"/>
        </a:defRPr>
      </a:lvl2pPr>
      <a:lvl3pPr marL="1143000" indent="-228600" algn="l" rtl="0" fontAlgn="base">
        <a:spcBef>
          <a:spcPct val="15000"/>
        </a:spcBef>
        <a:spcAft>
          <a:spcPct val="15000"/>
        </a:spcAft>
        <a:buChar char="•"/>
        <a:defRPr sz="2400">
          <a:solidFill>
            <a:srgbClr val="020C4A"/>
          </a:solidFill>
          <a:latin typeface="+mn-lt"/>
        </a:defRPr>
      </a:lvl3pPr>
      <a:lvl4pPr marL="1600200" indent="-228600" algn="l" rtl="0" fontAlgn="base">
        <a:spcBef>
          <a:spcPct val="15000"/>
        </a:spcBef>
        <a:spcAft>
          <a:spcPct val="15000"/>
        </a:spcAft>
        <a:buChar char="–"/>
        <a:defRPr sz="2000">
          <a:solidFill>
            <a:srgbClr val="020C4A"/>
          </a:solidFill>
          <a:latin typeface="+mn-lt"/>
        </a:defRPr>
      </a:lvl4pPr>
      <a:lvl5pPr marL="2057400" indent="-228600" algn="l" rtl="0" fontAlgn="base">
        <a:spcBef>
          <a:spcPct val="15000"/>
        </a:spcBef>
        <a:spcAft>
          <a:spcPct val="15000"/>
        </a:spcAft>
        <a:buChar char="»"/>
        <a:defRPr sz="2000">
          <a:solidFill>
            <a:srgbClr val="020C4A"/>
          </a:solidFill>
          <a:latin typeface="+mn-lt"/>
        </a:defRPr>
      </a:lvl5pPr>
      <a:lvl6pPr marL="2514600" indent="-228600" algn="l" rtl="0" fontAlgn="base">
        <a:spcBef>
          <a:spcPct val="15000"/>
        </a:spcBef>
        <a:spcAft>
          <a:spcPct val="15000"/>
        </a:spcAft>
        <a:buChar char="»"/>
        <a:defRPr sz="2000">
          <a:solidFill>
            <a:srgbClr val="020C4A"/>
          </a:solidFill>
          <a:latin typeface="+mn-lt"/>
        </a:defRPr>
      </a:lvl6pPr>
      <a:lvl7pPr marL="2971800" indent="-228600" algn="l" rtl="0" fontAlgn="base">
        <a:spcBef>
          <a:spcPct val="15000"/>
        </a:spcBef>
        <a:spcAft>
          <a:spcPct val="15000"/>
        </a:spcAft>
        <a:buChar char="»"/>
        <a:defRPr sz="2000">
          <a:solidFill>
            <a:srgbClr val="020C4A"/>
          </a:solidFill>
          <a:latin typeface="+mn-lt"/>
        </a:defRPr>
      </a:lvl7pPr>
      <a:lvl8pPr marL="3429000" indent="-228600" algn="l" rtl="0" fontAlgn="base">
        <a:spcBef>
          <a:spcPct val="15000"/>
        </a:spcBef>
        <a:spcAft>
          <a:spcPct val="15000"/>
        </a:spcAft>
        <a:buChar char="»"/>
        <a:defRPr sz="2000">
          <a:solidFill>
            <a:srgbClr val="020C4A"/>
          </a:solidFill>
          <a:latin typeface="+mn-lt"/>
        </a:defRPr>
      </a:lvl8pPr>
      <a:lvl9pPr marL="3886200" indent="-228600" algn="l" rtl="0" fontAlgn="base">
        <a:spcBef>
          <a:spcPct val="15000"/>
        </a:spcBef>
        <a:spcAft>
          <a:spcPct val="15000"/>
        </a:spcAft>
        <a:buChar char="»"/>
        <a:defRPr sz="2000">
          <a:solidFill>
            <a:srgbClr val="020C4A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313" cy="6857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6" y="280595"/>
            <a:ext cx="1994225" cy="5528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5351" y="703384"/>
            <a:ext cx="9391650" cy="0"/>
          </a:xfrm>
          <a:prstGeom prst="line">
            <a:avLst/>
          </a:prstGeom>
          <a:ln w="12700">
            <a:solidFill>
              <a:srgbClr val="F3B3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1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895351" y="703384"/>
            <a:ext cx="9391650" cy="0"/>
          </a:xfrm>
          <a:prstGeom prst="line">
            <a:avLst/>
          </a:prstGeom>
          <a:ln w="12700">
            <a:solidFill>
              <a:srgbClr val="F3B3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68847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4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880491" y="153854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6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9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313" cy="6857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6" y="280595"/>
            <a:ext cx="1994225" cy="5528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5351" y="703384"/>
            <a:ext cx="9391650" cy="0"/>
          </a:xfrm>
          <a:prstGeom prst="line">
            <a:avLst/>
          </a:prstGeom>
          <a:ln w="12700">
            <a:solidFill>
              <a:srgbClr val="F3B3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4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53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895351" y="703384"/>
            <a:ext cx="9391650" cy="0"/>
          </a:xfrm>
          <a:prstGeom prst="line">
            <a:avLst/>
          </a:prstGeom>
          <a:ln w="12700">
            <a:solidFill>
              <a:srgbClr val="F3B3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68847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4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880491" y="153854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5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52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07231" y="365126"/>
            <a:ext cx="8872538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07231" y="1825625"/>
            <a:ext cx="8872538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A4F7A67-89FB-4442-8FBA-A27A93DF7128}" type="datetime1">
              <a:rPr 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</a:rPr>
              <a:pPr>
                <a:defRPr/>
              </a:pPr>
              <a:t>10/6/2020</a:t>
            </a:fld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1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676A076-C1E2-41D6-AD9F-0D288B7DD199}" type="slidenum">
              <a:rPr lang="en-US" altLang="en-US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  <a:latin typeface="Arial" panose="020B0604020202020204" pitchFamily="34" charset="0"/>
            </a:endParaRPr>
          </a:p>
        </p:txBody>
      </p:sp>
      <p:pic>
        <p:nvPicPr>
          <p:cNvPr id="1031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787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8" r:id="rId12"/>
  </p:sldLayoutIdLst>
  <p:hf hdr="0" ft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7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313" cy="6857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6" y="280595"/>
            <a:ext cx="1994225" cy="5528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5351" y="703384"/>
            <a:ext cx="9391650" cy="0"/>
          </a:xfrm>
          <a:prstGeom prst="line">
            <a:avLst/>
          </a:prstGeom>
          <a:ln w="12700">
            <a:solidFill>
              <a:srgbClr val="F3B3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1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23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35mm-Slide3-onwhit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0"/>
            <a:ext cx="1029017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171700" y="274638"/>
            <a:ext cx="76009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  <a:endParaRPr lang="en-US" altLang="en-US"/>
          </a:p>
        </p:txBody>
      </p:sp>
      <p:sp>
        <p:nvSpPr>
          <p:cNvPr id="1028" name="Rectangle 4"/>
          <p:cNvSpPr>
            <a:spLocks noGrp="1" noChangeAspect="1" noChangeArrowheads="1"/>
          </p:cNvSpPr>
          <p:nvPr>
            <p:ph type="body" idx="1"/>
          </p:nvPr>
        </p:nvSpPr>
        <p:spPr bwMode="auto">
          <a:xfrm>
            <a:off x="514350" y="1828801"/>
            <a:ext cx="9258300" cy="219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alt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44">
                <a:latin typeface="Arial" pitchFamily="34" charset="0"/>
              </a:defRPr>
            </a:lvl1pPr>
          </a:lstStyle>
          <a:p>
            <a:pPr defTabSz="81281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14725" y="6245225"/>
            <a:ext cx="32575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44">
                <a:latin typeface="Arial" pitchFamily="34" charset="0"/>
              </a:defRPr>
            </a:lvl1pPr>
          </a:lstStyle>
          <a:p>
            <a:pPr defTabSz="81281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50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556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56">
          <a:solidFill>
            <a:schemeClr val="bg1"/>
          </a:solidFill>
          <a:latin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56">
          <a:solidFill>
            <a:schemeClr val="bg1"/>
          </a:solidFill>
          <a:latin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56">
          <a:solidFill>
            <a:schemeClr val="bg1"/>
          </a:solidFill>
          <a:latin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56">
          <a:solidFill>
            <a:schemeClr val="bg1"/>
          </a:solidFill>
          <a:latin typeface="Arial" pitchFamily="34" charset="0"/>
        </a:defRPr>
      </a:lvl5pPr>
      <a:lvl6pPr marL="406405" algn="l" rtl="0" eaLnBrk="1" fontAlgn="base" hangingPunct="1">
        <a:spcBef>
          <a:spcPct val="0"/>
        </a:spcBef>
        <a:spcAft>
          <a:spcPct val="0"/>
        </a:spcAft>
        <a:defRPr sz="3556">
          <a:solidFill>
            <a:schemeClr val="bg1"/>
          </a:solidFill>
          <a:latin typeface="Arial" pitchFamily="34" charset="0"/>
        </a:defRPr>
      </a:lvl6pPr>
      <a:lvl7pPr marL="812810" algn="l" rtl="0" eaLnBrk="1" fontAlgn="base" hangingPunct="1">
        <a:spcBef>
          <a:spcPct val="0"/>
        </a:spcBef>
        <a:spcAft>
          <a:spcPct val="0"/>
        </a:spcAft>
        <a:defRPr sz="3556">
          <a:solidFill>
            <a:schemeClr val="bg1"/>
          </a:solidFill>
          <a:latin typeface="Arial" pitchFamily="34" charset="0"/>
        </a:defRPr>
      </a:lvl7pPr>
      <a:lvl8pPr marL="1219215" algn="l" rtl="0" eaLnBrk="1" fontAlgn="base" hangingPunct="1">
        <a:spcBef>
          <a:spcPct val="0"/>
        </a:spcBef>
        <a:spcAft>
          <a:spcPct val="0"/>
        </a:spcAft>
        <a:defRPr sz="3556">
          <a:solidFill>
            <a:schemeClr val="bg1"/>
          </a:solidFill>
          <a:latin typeface="Arial" pitchFamily="34" charset="0"/>
        </a:defRPr>
      </a:lvl8pPr>
      <a:lvl9pPr marL="1625620" algn="l" rtl="0" eaLnBrk="1" fontAlgn="base" hangingPunct="1">
        <a:spcBef>
          <a:spcPct val="0"/>
        </a:spcBef>
        <a:spcAft>
          <a:spcPct val="0"/>
        </a:spcAft>
        <a:defRPr sz="3556">
          <a:solidFill>
            <a:schemeClr val="bg1"/>
          </a:solidFill>
          <a:latin typeface="Arial" pitchFamily="34" charset="0"/>
        </a:defRPr>
      </a:lvl9pPr>
    </p:titleStyle>
    <p:bodyStyle>
      <a:lvl1pPr marL="304804" indent="-304804" algn="l" rtl="0" eaLnBrk="1" fontAlgn="base" hangingPunct="1">
        <a:spcBef>
          <a:spcPct val="15000"/>
        </a:spcBef>
        <a:spcAft>
          <a:spcPct val="15000"/>
        </a:spcAft>
        <a:buChar char="•"/>
        <a:defRPr sz="2844">
          <a:solidFill>
            <a:srgbClr val="020C4A"/>
          </a:solidFill>
          <a:latin typeface="+mn-lt"/>
          <a:ea typeface="+mn-ea"/>
          <a:cs typeface="+mn-cs"/>
        </a:defRPr>
      </a:lvl1pPr>
      <a:lvl2pPr marL="660408" indent="-254003" algn="l" rtl="0" eaLnBrk="1" fontAlgn="base" hangingPunct="1">
        <a:spcBef>
          <a:spcPct val="15000"/>
        </a:spcBef>
        <a:spcAft>
          <a:spcPct val="15000"/>
        </a:spcAft>
        <a:buChar char="–"/>
        <a:defRPr sz="2489">
          <a:solidFill>
            <a:srgbClr val="020C4A"/>
          </a:solidFill>
          <a:latin typeface="+mn-lt"/>
        </a:defRPr>
      </a:lvl2pPr>
      <a:lvl3pPr marL="1016013" indent="-203203" algn="l" rtl="0" eaLnBrk="1" fontAlgn="base" hangingPunct="1">
        <a:spcBef>
          <a:spcPct val="15000"/>
        </a:spcBef>
        <a:spcAft>
          <a:spcPct val="15000"/>
        </a:spcAft>
        <a:buChar char="•"/>
        <a:defRPr sz="2133">
          <a:solidFill>
            <a:srgbClr val="020C4A"/>
          </a:solidFill>
          <a:latin typeface="+mn-lt"/>
        </a:defRPr>
      </a:lvl3pPr>
      <a:lvl4pPr marL="1422418" indent="-203203" algn="l" rtl="0" eaLnBrk="1" fontAlgn="base" hangingPunct="1">
        <a:spcBef>
          <a:spcPct val="15000"/>
        </a:spcBef>
        <a:spcAft>
          <a:spcPct val="15000"/>
        </a:spcAft>
        <a:buChar char="–"/>
        <a:defRPr sz="1778">
          <a:solidFill>
            <a:srgbClr val="020C4A"/>
          </a:solidFill>
          <a:latin typeface="+mn-lt"/>
        </a:defRPr>
      </a:lvl4pPr>
      <a:lvl5pPr marL="1828823" indent="-203203" algn="l" rtl="0" eaLnBrk="1" fontAlgn="base" hangingPunct="1">
        <a:spcBef>
          <a:spcPct val="15000"/>
        </a:spcBef>
        <a:spcAft>
          <a:spcPct val="15000"/>
        </a:spcAft>
        <a:buChar char="»"/>
        <a:defRPr sz="1778">
          <a:solidFill>
            <a:srgbClr val="020C4A"/>
          </a:solidFill>
          <a:latin typeface="+mn-lt"/>
        </a:defRPr>
      </a:lvl5pPr>
      <a:lvl6pPr marL="2235228" indent="-203203" algn="l" rtl="0" eaLnBrk="1" fontAlgn="base" hangingPunct="1">
        <a:spcBef>
          <a:spcPct val="15000"/>
        </a:spcBef>
        <a:spcAft>
          <a:spcPct val="15000"/>
        </a:spcAft>
        <a:buChar char="»"/>
        <a:defRPr sz="1778">
          <a:solidFill>
            <a:srgbClr val="020C4A"/>
          </a:solidFill>
          <a:latin typeface="+mn-lt"/>
        </a:defRPr>
      </a:lvl6pPr>
      <a:lvl7pPr marL="2641633" indent="-203203" algn="l" rtl="0" eaLnBrk="1" fontAlgn="base" hangingPunct="1">
        <a:spcBef>
          <a:spcPct val="15000"/>
        </a:spcBef>
        <a:spcAft>
          <a:spcPct val="15000"/>
        </a:spcAft>
        <a:buChar char="»"/>
        <a:defRPr sz="1778">
          <a:solidFill>
            <a:srgbClr val="020C4A"/>
          </a:solidFill>
          <a:latin typeface="+mn-lt"/>
        </a:defRPr>
      </a:lvl7pPr>
      <a:lvl8pPr marL="3048038" indent="-203203" algn="l" rtl="0" eaLnBrk="1" fontAlgn="base" hangingPunct="1">
        <a:spcBef>
          <a:spcPct val="15000"/>
        </a:spcBef>
        <a:spcAft>
          <a:spcPct val="15000"/>
        </a:spcAft>
        <a:buChar char="»"/>
        <a:defRPr sz="1778">
          <a:solidFill>
            <a:srgbClr val="020C4A"/>
          </a:solidFill>
          <a:latin typeface="+mn-lt"/>
        </a:defRPr>
      </a:lvl8pPr>
      <a:lvl9pPr marL="3454443" indent="-203203" algn="l" rtl="0" eaLnBrk="1" fontAlgn="base" hangingPunct="1">
        <a:spcBef>
          <a:spcPct val="15000"/>
        </a:spcBef>
        <a:spcAft>
          <a:spcPct val="15000"/>
        </a:spcAft>
        <a:buChar char="»"/>
        <a:defRPr sz="1778">
          <a:solidFill>
            <a:srgbClr val="020C4A"/>
          </a:solidFill>
          <a:latin typeface="+mn-lt"/>
        </a:defRPr>
      </a:lvl9pPr>
    </p:bodyStyle>
    <p:otherStyle>
      <a:defPPr>
        <a:defRPr lang="en-US"/>
      </a:defPPr>
      <a:lvl1pPr marL="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895351" y="703384"/>
            <a:ext cx="9391650" cy="0"/>
          </a:xfrm>
          <a:prstGeom prst="line">
            <a:avLst/>
          </a:prstGeom>
          <a:ln w="12700">
            <a:solidFill>
              <a:srgbClr val="F3B3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68847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4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880491" y="153854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4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0286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29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6313" cy="6857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36" y="280595"/>
            <a:ext cx="1994225" cy="5528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95351" y="703384"/>
            <a:ext cx="9391650" cy="0"/>
          </a:xfrm>
          <a:prstGeom prst="line">
            <a:avLst/>
          </a:prstGeom>
          <a:ln w="12700">
            <a:solidFill>
              <a:srgbClr val="F3B3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72350" y="6245225"/>
            <a:ext cx="2400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44"/>
            </a:lvl1pPr>
          </a:lstStyle>
          <a:p>
            <a:pPr defTabSz="812810"/>
            <a:fld id="{312140ED-EE1B-4E44-ACC9-969DD2A8638A}" type="slidenum">
              <a:rPr lang="en-US" altLang="en-US" smtClean="0">
                <a:solidFill>
                  <a:srgbClr val="000000"/>
                </a:solidFill>
              </a:rPr>
              <a:pPr defTabSz="812810"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225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56" r:id="rId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895351" y="703384"/>
            <a:ext cx="9391650" cy="0"/>
          </a:xfrm>
          <a:prstGeom prst="line">
            <a:avLst/>
          </a:prstGeom>
          <a:ln w="12700">
            <a:solidFill>
              <a:srgbClr val="F3B32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168847" y="6356351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204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880491" y="153854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42"/>
                </a:solidFill>
              </a:defRPr>
            </a:lvl1pPr>
          </a:lstStyle>
          <a:p>
            <a:fld id="{B5EDFB1C-58B7-4A83-ACB0-DCF8C67A09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26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file:///\\info\gnu.html" TargetMode="External"/><Relationship Id="rId1" Type="http://schemas.openxmlformats.org/officeDocument/2006/relationships/slideLayout" Target="../slideLayouts/slideLayout8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58" y="2667000"/>
            <a:ext cx="10096500" cy="1362075"/>
          </a:xfrm>
        </p:spPr>
        <p:txBody>
          <a:bodyPr/>
          <a:lstStyle/>
          <a:p>
            <a:r>
              <a:rPr lang="en-US" sz="4000" dirty="0"/>
              <a:t>Introduction to UNIX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5213" y="4800600"/>
            <a:ext cx="7920990" cy="1152526"/>
          </a:xfrm>
        </p:spPr>
        <p:txBody>
          <a:bodyPr/>
          <a:lstStyle/>
          <a:p>
            <a:r>
              <a:rPr lang="en-US" sz="2800" dirty="0"/>
              <a:t>CIS 200</a:t>
            </a:r>
          </a:p>
          <a:p>
            <a:endParaRPr lang="en-US" sz="2800" dirty="0"/>
          </a:p>
          <a:p>
            <a:endParaRPr lang="zh-CN" alt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EDFB1C-58B7-4A83-ACB0-DCF8C67A09B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93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74" y="1600200"/>
            <a:ext cx="10064796" cy="4275869"/>
          </a:xfrm>
        </p:spPr>
        <p:txBody>
          <a:bodyPr/>
          <a:lstStyle/>
          <a:p>
            <a:r>
              <a:rPr lang="en-US" b="1" dirty="0"/>
              <a:t>Main Objective: </a:t>
            </a:r>
            <a:r>
              <a:rPr lang="en-US" dirty="0"/>
              <a:t>show how to begin using UNIX</a:t>
            </a:r>
          </a:p>
          <a:p>
            <a:r>
              <a:rPr lang="en-US" b="1" dirty="0"/>
              <a:t>Your UNIX account: </a:t>
            </a:r>
            <a:r>
              <a:rPr lang="en-US" dirty="0"/>
              <a:t>Each user must have a UNIX account that includes a username and password.  It is normally set up by a system administrator. </a:t>
            </a:r>
          </a:p>
          <a:p>
            <a:r>
              <a:rPr lang="en-US" b="1" dirty="0"/>
              <a:t>Make a connection: </a:t>
            </a:r>
            <a:r>
              <a:rPr lang="en-US" dirty="0"/>
              <a:t>A login prompt from a UNIX host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a connection has been set up. If not, ask system administrator for help.</a:t>
            </a:r>
          </a:p>
          <a:p>
            <a:r>
              <a:rPr lang="en-US" b="1" dirty="0"/>
              <a:t>Prompts: </a:t>
            </a:r>
            <a:r>
              <a:rPr lang="en-US" dirty="0"/>
              <a:t>When a computer is ready to listen to your directions, it displays a prompt ( $, % or &gt;). </a:t>
            </a:r>
          </a:p>
          <a:p>
            <a:r>
              <a:rPr lang="en-US" dirty="0"/>
              <a:t> </a:t>
            </a:r>
            <a:r>
              <a:rPr lang="en-US" b="1" dirty="0"/>
              <a:t>Commands: </a:t>
            </a:r>
            <a:r>
              <a:rPr lang="en-US" dirty="0"/>
              <a:t>Commands are directions given to a computer. To give a computer a command, you type the command name and then press RETURN key.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Most UNIX commands allow you to attach one or more arguments, e.g. </a:t>
            </a:r>
            <a:r>
              <a:rPr lang="en-US" b="1" dirty="0"/>
              <a:t>finger</a:t>
            </a:r>
            <a:r>
              <a:rPr lang="en-US" dirty="0"/>
              <a:t>  </a:t>
            </a:r>
            <a:r>
              <a:rPr lang="en-US" i="1" dirty="0" err="1"/>
              <a:t>jim</a:t>
            </a:r>
            <a:r>
              <a:rPr lang="en-US" dirty="0"/>
              <a:t>. 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83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14" y="1484852"/>
            <a:ext cx="10064796" cy="4611148"/>
          </a:xfrm>
        </p:spPr>
        <p:txBody>
          <a:bodyPr/>
          <a:lstStyle/>
          <a:p>
            <a:r>
              <a:rPr lang="en-US" b="1" dirty="0"/>
              <a:t>Logging in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0" indent="0">
              <a:buNone/>
            </a:pPr>
            <a:r>
              <a:rPr lang="en-US" sz="1600" dirty="0"/>
              <a:t>                                                                      UNIX is case-sensitive</a:t>
            </a:r>
            <a:endParaRPr lang="en-US" b="1" dirty="0"/>
          </a:p>
          <a:p>
            <a:r>
              <a:rPr lang="en-US" b="1" dirty="0"/>
              <a:t>Change password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marL="800100" lvl="2" indent="0">
              <a:buNone/>
            </a:pPr>
            <a:endParaRPr lang="en-US" dirty="0"/>
          </a:p>
          <a:p>
            <a:pPr marL="800100" lvl="2" indent="0" algn="ctr">
              <a:buNone/>
            </a:pPr>
            <a:r>
              <a:rPr lang="en-US" dirty="0"/>
              <a:t>It must be at least six characters long</a:t>
            </a:r>
          </a:p>
          <a:p>
            <a:pPr marL="800100" lvl="2" indent="0" algn="ctr">
              <a:buNone/>
            </a:pPr>
            <a:r>
              <a:rPr lang="en-US" dirty="0"/>
              <a:t>It must contain at least two letters and one number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3886199"/>
            <a:ext cx="548576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028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1368287"/>
            <a:ext cx="548163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85800" y="45720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6858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tabLst>
                <a:tab pos="6858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>
              <a:tabLst>
                <a:tab pos="6858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>
              <a:tabLst>
                <a:tab pos="6858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>
              <a:tabLst>
                <a:tab pos="6858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UNIX is case-sensitive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11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Logging out</a:t>
            </a:r>
          </a:p>
          <a:p>
            <a:pPr marL="0" indent="0">
              <a:buNone/>
            </a:pPr>
            <a:r>
              <a:rPr lang="en-US" b="1" dirty="0"/>
              <a:t>		</a:t>
            </a:r>
            <a:r>
              <a:rPr lang="en-US" dirty="0"/>
              <a:t>Simply type </a:t>
            </a:r>
            <a:r>
              <a:rPr lang="en-US" i="1" dirty="0"/>
              <a:t>logout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getting information</a:t>
            </a:r>
          </a:p>
          <a:p>
            <a:pPr marL="0" indent="0">
              <a:buNone/>
            </a:pPr>
            <a:r>
              <a:rPr lang="en-US" dirty="0"/>
              <a:t>	On traditional UNIX system, the UNIX reference manual is online (i.e., in the computer) and is called </a:t>
            </a:r>
            <a:r>
              <a:rPr lang="en-US" i="1" dirty="0">
                <a:solidFill>
                  <a:srgbClr val="FF0000"/>
                </a:solidFill>
              </a:rPr>
              <a:t>man pages</a:t>
            </a:r>
            <a:r>
              <a:rPr lang="en-US" dirty="0"/>
              <a:t>. The </a:t>
            </a:r>
            <a:r>
              <a:rPr lang="en-US" b="1" dirty="0"/>
              <a:t>man</a:t>
            </a:r>
            <a:r>
              <a:rPr lang="en-US" dirty="0"/>
              <a:t> command can be used to retrieve descriptions of all the UNIX commands and some application programs.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$ </a:t>
            </a:r>
            <a:r>
              <a:rPr lang="en-US" b="1" dirty="0"/>
              <a:t>man </a:t>
            </a:r>
            <a:r>
              <a:rPr lang="en-US" b="1" dirty="0" err="1"/>
              <a:t>passwd</a:t>
            </a:r>
            <a:r>
              <a:rPr lang="en-US" b="1" dirty="0"/>
              <a:t>    </a:t>
            </a:r>
            <a:r>
              <a:rPr lang="en-US" b="1" dirty="0">
                <a:sym typeface="Wingdings"/>
              </a:rPr>
              <a:t></a:t>
            </a:r>
            <a:r>
              <a:rPr lang="en-US" b="1" dirty="0"/>
              <a:t>  </a:t>
            </a:r>
            <a:r>
              <a:rPr lang="en-US" dirty="0"/>
              <a:t>show the description of </a:t>
            </a:r>
            <a:r>
              <a:rPr lang="en-US" b="1" dirty="0" err="1"/>
              <a:t>passwd</a:t>
            </a:r>
            <a:r>
              <a:rPr lang="en-US" dirty="0"/>
              <a:t> command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53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 not know the name of the command, use a keyword to assist your search.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Output:</a:t>
            </a:r>
            <a:r>
              <a:rPr lang="en-US" dirty="0"/>
              <a:t> A list of utility commands that you can use to sort a list of words.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/>
              <a:t>Name of command</a:t>
            </a:r>
          </a:p>
          <a:p>
            <a:pPr marL="0" indent="0">
              <a:buNone/>
            </a:pPr>
            <a:r>
              <a:rPr lang="en-US" sz="1800" dirty="0"/>
              <a:t>	Section of manual</a:t>
            </a:r>
          </a:p>
          <a:p>
            <a:pPr marL="0" indent="0">
              <a:buNone/>
            </a:pPr>
            <a:r>
              <a:rPr lang="en-US" sz="1800" dirty="0"/>
              <a:t>	A brief description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1905000"/>
            <a:ext cx="8229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7842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14" y="1143000"/>
            <a:ext cx="10064796" cy="461772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Hierarchical file structure</a:t>
            </a:r>
          </a:p>
          <a:p>
            <a:r>
              <a:rPr lang="en-US" dirty="0"/>
              <a:t>Unix file system is hierarchical, like a family tree</a:t>
            </a:r>
          </a:p>
          <a:p>
            <a:r>
              <a:rPr lang="en-US" dirty="0"/>
              <a:t>One difference between family tree </a:t>
            </a:r>
          </a:p>
          <a:p>
            <a:pPr marL="0" indent="0">
              <a:buNone/>
            </a:pPr>
            <a:r>
              <a:rPr lang="en-US" dirty="0"/>
              <a:t> and Unix file structure: </a:t>
            </a:r>
          </a:p>
          <a:p>
            <a:pPr marL="800100" lvl="2" indent="0">
              <a:buNone/>
            </a:pPr>
            <a:r>
              <a:rPr lang="en-US" sz="2000" dirty="0"/>
              <a:t>directories</a:t>
            </a:r>
          </a:p>
          <a:p>
            <a:pPr marL="800100" lvl="2" indent="0">
              <a:buNone/>
            </a:pPr>
            <a:r>
              <a:rPr lang="en-US" sz="2000" dirty="0"/>
              <a:t>ordinary files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353" y="1888435"/>
            <a:ext cx="5484495" cy="4631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961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2" indent="0">
              <a:buNone/>
            </a:pPr>
            <a:endParaRPr lang="en-US" sz="2000" dirty="0"/>
          </a:p>
          <a:p>
            <a:pPr marL="800100" lvl="2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41" y="1600200"/>
            <a:ext cx="5481955" cy="45516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97356" y="1371600"/>
            <a:ext cx="10064796" cy="42758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b="1" dirty="0"/>
              <a:t>Hierarchical file structure</a:t>
            </a:r>
            <a:endParaRPr lang="en-US" dirty="0"/>
          </a:p>
          <a:p>
            <a:pPr fontAlgn="auto">
              <a:spcAft>
                <a:spcPts val="0"/>
              </a:spcAft>
            </a:pPr>
            <a:r>
              <a:rPr lang="en-US" dirty="0"/>
              <a:t>Directory is not the leaf and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dirty="0"/>
              <a:t>     contains one or more directories 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dirty="0"/>
              <a:t>      or files, oval..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  <a:p>
            <a:pPr fontAlgn="auto">
              <a:spcAft>
                <a:spcPts val="0"/>
              </a:spcAft>
            </a:pPr>
            <a:r>
              <a:rPr lang="en-US" dirty="0"/>
              <a:t>Ordinary files are leaves, rectangle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45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Root directory</a:t>
            </a:r>
            <a:endParaRPr lang="en-US" dirty="0"/>
          </a:p>
          <a:p>
            <a:r>
              <a:rPr lang="en-US" dirty="0"/>
              <a:t>It is the top directory in Unix</a:t>
            </a:r>
          </a:p>
          <a:p>
            <a:pPr marL="0" indent="0">
              <a:buNone/>
            </a:pPr>
            <a:r>
              <a:rPr lang="en-US" dirty="0"/>
              <a:t> system, expressed by /.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 </a:t>
            </a:r>
            <a:endParaRPr lang="en-US" b="1" u="sng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447800"/>
            <a:ext cx="5181600" cy="4233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8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Pathnames</a:t>
            </a:r>
          </a:p>
          <a:p>
            <a:r>
              <a:rPr lang="en-US" dirty="0"/>
              <a:t>Pathname refers to the location of a file in Unix system, i.e., in Unix </a:t>
            </a:r>
          </a:p>
          <a:p>
            <a:r>
              <a:rPr lang="en-US" dirty="0"/>
              <a:t>Pathname/</a:t>
            </a:r>
            <a:r>
              <a:rPr lang="en-US" dirty="0" err="1"/>
              <a:t>file_name</a:t>
            </a:r>
            <a:r>
              <a:rPr lang="en-US" dirty="0"/>
              <a:t> 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 to locate each file</a:t>
            </a:r>
          </a:p>
          <a:p>
            <a:pPr marL="0" lvl="0" indent="0">
              <a:buNone/>
            </a:pPr>
            <a:r>
              <a:rPr lang="en-US" dirty="0"/>
              <a:t>	Pathname  -  from left to right 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top to bottom</a:t>
            </a:r>
            <a:endParaRPr lang="en-US" b="1" u="sng" dirty="0"/>
          </a:p>
          <a:p>
            <a:pPr marL="0" lvl="0" indent="0">
              <a:buNone/>
            </a:pPr>
            <a:r>
              <a:rPr lang="en-US" dirty="0"/>
              <a:t>		example:</a:t>
            </a:r>
          </a:p>
          <a:p>
            <a:pPr lvl="3"/>
            <a:r>
              <a:rPr lang="en-US" sz="1800" dirty="0"/>
              <a:t>Absolute </a:t>
            </a:r>
          </a:p>
          <a:p>
            <a:pPr lvl="3"/>
            <a:r>
              <a:rPr lang="en-US" sz="1800" dirty="0"/>
              <a:t>Relative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370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676400"/>
            <a:ext cx="10064796" cy="427586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Absolute pathnames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Absolute pathname refers to the location of a file with respect to the root directory. One example is </a:t>
            </a:r>
          </a:p>
          <a:p>
            <a:pPr marL="400050" lvl="1" indent="0">
              <a:buNone/>
            </a:pPr>
            <a:r>
              <a:rPr lang="en-US" dirty="0"/>
              <a:t>/home/</a:t>
            </a:r>
            <a:r>
              <a:rPr lang="en-US" dirty="0" err="1"/>
              <a:t>hls</a:t>
            </a:r>
            <a:r>
              <a:rPr lang="en-US" dirty="0"/>
              <a:t>/bin/log</a:t>
            </a:r>
          </a:p>
          <a:p>
            <a:pPr marL="800100" lvl="2" indent="0">
              <a:buNone/>
            </a:pPr>
            <a:r>
              <a:rPr lang="en-US" dirty="0"/>
              <a:t> The first / signifies the root directory</a:t>
            </a:r>
          </a:p>
          <a:p>
            <a:pPr marL="800100" lvl="2" indent="0">
              <a:buNone/>
            </a:pPr>
            <a:r>
              <a:rPr lang="en-US" dirty="0"/>
              <a:t>/home/</a:t>
            </a:r>
            <a:r>
              <a:rPr lang="en-US" dirty="0" err="1"/>
              <a:t>hls</a:t>
            </a:r>
            <a:r>
              <a:rPr lang="en-US" dirty="0"/>
              <a:t>/bin/ is absolute pathname</a:t>
            </a:r>
          </a:p>
          <a:p>
            <a:pPr marL="0" indent="0">
              <a:buNone/>
            </a:pPr>
            <a:r>
              <a:rPr lang="en-US"/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5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Current working directory</a:t>
            </a:r>
          </a:p>
          <a:p>
            <a:pPr marL="0" indent="0">
              <a:buNone/>
            </a:pPr>
            <a:r>
              <a:rPr lang="en-US" dirty="0"/>
              <a:t>Whenever you are using a UNIX system, you are in a specific directory that is called the current working directory, signified by a period ., as a shorthand notation. Relative pathname is on basis of the current working directory. 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How to find the current working directory ?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3810000"/>
            <a:ext cx="5485130" cy="220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08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100" y="76200"/>
            <a:ext cx="7532370" cy="589990"/>
          </a:xfrm>
        </p:spPr>
        <p:txBody>
          <a:bodyPr/>
          <a:lstStyle/>
          <a:p>
            <a:pPr algn="l"/>
            <a:r>
              <a:rPr lang="en-US" dirty="0"/>
              <a:t>INTRODUCTION TO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What is UNIX? </a:t>
            </a:r>
          </a:p>
          <a:p>
            <a:pPr marL="0" lvl="0" indent="0">
              <a:buNone/>
            </a:pPr>
            <a:r>
              <a:rPr lang="en-US" dirty="0"/>
              <a:t>One type of computer operating system.</a:t>
            </a:r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What is an operating system?</a:t>
            </a:r>
          </a:p>
          <a:p>
            <a:pPr marL="0" indent="0">
              <a:buNone/>
            </a:pPr>
            <a:r>
              <a:rPr lang="en-US" b="1" dirty="0"/>
              <a:t>Operating system: </a:t>
            </a:r>
            <a:r>
              <a:rPr lang="en-US" dirty="0"/>
              <a:t>control program of a computer</a:t>
            </a:r>
          </a:p>
          <a:p>
            <a:pPr marL="0" indent="0">
              <a:buNone/>
            </a:pPr>
            <a:r>
              <a:rPr lang="en-US" b="1" dirty="0"/>
              <a:t>Functionality</a:t>
            </a:r>
            <a:r>
              <a:rPr lang="en-US" dirty="0"/>
              <a:t>: allocate computer resource</a:t>
            </a:r>
          </a:p>
          <a:p>
            <a:pPr marL="400050" lvl="1" indent="0">
              <a:buNone/>
            </a:pPr>
            <a:r>
              <a:rPr lang="en-US" dirty="0"/>
              <a:t>	- central processing unit (CPU)</a:t>
            </a:r>
          </a:p>
          <a:p>
            <a:pPr marL="400050" lvl="1" indent="0">
              <a:buNone/>
            </a:pPr>
            <a:r>
              <a:rPr lang="en-US" dirty="0"/>
              <a:t>	- memory</a:t>
            </a:r>
          </a:p>
          <a:p>
            <a:pPr marL="400050" lvl="1" indent="0">
              <a:buNone/>
            </a:pPr>
            <a:r>
              <a:rPr lang="en-US" dirty="0"/>
              <a:t>	- Peripheral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98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Relative pathnames</a:t>
            </a:r>
          </a:p>
          <a:p>
            <a:pPr marL="0" indent="0">
              <a:buNone/>
            </a:pPr>
            <a:r>
              <a:rPr lang="en-US" dirty="0"/>
              <a:t>Relative pathname refers to the location of a file with respect to the current working directory.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 if file log’s location in terms of absolute pathname is /home/</a:t>
            </a:r>
            <a:r>
              <a:rPr lang="en-US" dirty="0" err="1"/>
              <a:t>hls</a:t>
            </a:r>
            <a:r>
              <a:rPr lang="en-US" dirty="0"/>
              <a:t>/bin/log and its current working directory /home/</a:t>
            </a:r>
            <a:r>
              <a:rPr lang="en-US" dirty="0" err="1"/>
              <a:t>hls</a:t>
            </a:r>
            <a:r>
              <a:rPr lang="en-US" dirty="0"/>
              <a:t>, then the location of this file in terms of relative pathname is 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./bin/log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The first . signifies the current working directory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./bin/  is relative pathname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46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Your home directory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When you first login to a UNIX system, you are in the directory that holds your personal files, known as your </a:t>
            </a:r>
            <a:r>
              <a:rPr lang="en-US" i="1" dirty="0"/>
              <a:t>home directory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Shorthand for your home directory:  ~username  or  ~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558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505" y="1219200"/>
            <a:ext cx="5484495" cy="42329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13" y="1484852"/>
            <a:ext cx="5481319" cy="427586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Create a directory</a:t>
            </a:r>
          </a:p>
          <a:p>
            <a:pPr lvl="0"/>
            <a:r>
              <a:rPr lang="en-US" b="1" dirty="0" err="1"/>
              <a:t>mkdir</a:t>
            </a:r>
            <a:r>
              <a:rPr lang="en-US" b="1" dirty="0"/>
              <a:t> </a:t>
            </a:r>
            <a:r>
              <a:rPr lang="en-US" dirty="0"/>
              <a:t>is the command to create</a:t>
            </a:r>
          </a:p>
          <a:p>
            <a:pPr marL="0" lvl="0" indent="0">
              <a:buNone/>
            </a:pPr>
            <a:r>
              <a:rPr lang="en-US" dirty="0"/>
              <a:t> 	a directory</a:t>
            </a:r>
          </a:p>
          <a:p>
            <a:pPr lvl="0"/>
            <a:r>
              <a:rPr lang="en-US" b="1" dirty="0"/>
              <a:t>ls</a:t>
            </a:r>
            <a:r>
              <a:rPr lang="en-US" dirty="0"/>
              <a:t>  is a command to list </a:t>
            </a:r>
            <a:r>
              <a:rPr lang="en-US"/>
              <a:t>all files/directories in the current </a:t>
            </a:r>
            <a:r>
              <a:rPr lang="en-US" dirty="0"/>
              <a:t>directory</a:t>
            </a:r>
          </a:p>
          <a:p>
            <a:pPr lvl="0"/>
            <a:r>
              <a:rPr lang="en-US" b="1" dirty="0"/>
              <a:t>-F</a:t>
            </a:r>
            <a:r>
              <a:rPr lang="en-US" dirty="0"/>
              <a:t> is an option to show the directories</a:t>
            </a:r>
          </a:p>
          <a:p>
            <a:pPr marL="0" lvl="0" indent="0">
              <a:buNone/>
            </a:pPr>
            <a:r>
              <a:rPr lang="en-US" dirty="0"/>
              <a:t>	 with an appended /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28844"/>
            <a:ext cx="5481320" cy="2129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2457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Changing to another directory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cd</a:t>
            </a:r>
            <a:r>
              <a:rPr lang="en-US" dirty="0"/>
              <a:t> is a command to make another directory as the current working directory.</a:t>
            </a:r>
          </a:p>
          <a:p>
            <a:pPr lvl="0"/>
            <a:r>
              <a:rPr lang="en-US" b="1" dirty="0"/>
              <a:t>cd +</a:t>
            </a:r>
            <a:r>
              <a:rPr lang="en-US" dirty="0"/>
              <a:t>  absolute pathname/</a:t>
            </a:r>
            <a:r>
              <a:rPr lang="en-US" dirty="0" err="1"/>
              <a:t>file_name</a:t>
            </a:r>
            <a:endParaRPr lang="en-US" dirty="0"/>
          </a:p>
          <a:p>
            <a:pPr lvl="0"/>
            <a:r>
              <a:rPr lang="en-US" b="1" dirty="0"/>
              <a:t>cd +</a:t>
            </a:r>
            <a:r>
              <a:rPr lang="en-US" dirty="0"/>
              <a:t>  relative pathname/</a:t>
            </a:r>
            <a:r>
              <a:rPr lang="en-US" dirty="0" err="1"/>
              <a:t>file_name</a:t>
            </a:r>
            <a:endParaRPr lang="en-US" dirty="0"/>
          </a:p>
          <a:p>
            <a:pPr lvl="0"/>
            <a:r>
              <a:rPr lang="en-US" b="1" dirty="0"/>
              <a:t>cd</a:t>
            </a:r>
            <a:r>
              <a:rPr lang="en-US" dirty="0"/>
              <a:t> 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 your home directory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35" y="2209800"/>
            <a:ext cx="5485765" cy="1964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3953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Important standard directories in UNIX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/  is ancestor of all files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/home contains each user’s home directory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   contains info used by the system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/bin or /</a:t>
            </a:r>
            <a:r>
              <a:rPr lang="en-US" dirty="0" err="1"/>
              <a:t>usr</a:t>
            </a:r>
            <a:r>
              <a:rPr lang="en-US" dirty="0"/>
              <a:t>/bin contains UNIX utility programs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/dev  all files that represent peripheral devices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,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  administrative, configuration, and other system files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05000"/>
            <a:ext cx="6781800" cy="25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9595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File names</a:t>
            </a:r>
          </a:p>
          <a:p>
            <a:pPr lvl="0"/>
            <a:r>
              <a:rPr lang="en-US" dirty="0"/>
              <a:t>As many as 255 characters</a:t>
            </a:r>
          </a:p>
          <a:p>
            <a:pPr lvl="0"/>
            <a:r>
              <a:rPr lang="en-US" dirty="0"/>
              <a:t>No two files in the same directory share the same name</a:t>
            </a:r>
          </a:p>
          <a:p>
            <a:pPr lvl="0"/>
            <a:r>
              <a:rPr lang="en-US" dirty="0"/>
              <a:t>Invisible file name</a:t>
            </a:r>
          </a:p>
          <a:p>
            <a:r>
              <a:rPr lang="en-US" dirty="0"/>
              <a:t>File name starts with a period, like </a:t>
            </a:r>
            <a:r>
              <a:rPr lang="en-US" i="1" dirty="0"/>
              <a:t>.login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092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see ordinary files and directories without invisible files,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/>
              <a:t>-l is an option for ls to display in a long list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en-US" b="1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how to identify directories ?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964" y="2133600"/>
            <a:ext cx="6349661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3463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see invisible files,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b="1" dirty="0"/>
              <a:t>-a  is an option to display everything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162402"/>
            <a:ext cx="6781800" cy="263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577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Filename extensions</a:t>
            </a:r>
          </a:p>
          <a:p>
            <a:pPr marL="0" indent="0">
              <a:buNone/>
            </a:pPr>
            <a:r>
              <a:rPr lang="en-US" dirty="0"/>
              <a:t>     A filename extension is the part of filename following an embedded period.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What are the filename extensions of C++ and Java files?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362200"/>
            <a:ext cx="6096000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6452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Access permissions of files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Unix allows you to specify access rights to each files with respect to three types users:</a:t>
            </a:r>
          </a:p>
          <a:p>
            <a:pPr lvl="1"/>
            <a:r>
              <a:rPr lang="en-US" dirty="0"/>
              <a:t>Owner: yourself</a:t>
            </a:r>
          </a:p>
          <a:p>
            <a:pPr lvl="1"/>
            <a:r>
              <a:rPr lang="en-US" dirty="0"/>
              <a:t>Group: people in the owner’s group</a:t>
            </a:r>
          </a:p>
          <a:p>
            <a:pPr lvl="1"/>
            <a:r>
              <a:rPr lang="en-US" dirty="0"/>
              <a:t>Others: everyone else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b="1" dirty="0"/>
              <a:t>Each type of users have three rights to access this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Read permission: If this permission is on, the user can read this file.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Write permission: If this permission is on, the user can modify this file. </a:t>
            </a:r>
          </a:p>
          <a:p>
            <a:pPr lvl="0"/>
            <a:r>
              <a:rPr lang="en-US" dirty="0"/>
              <a:t>Execution permission: If this permission is on, the use is allowed to execute this file.</a:t>
            </a:r>
          </a:p>
          <a:p>
            <a:pPr lvl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9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How has it been evolved?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b="1" dirty="0"/>
              <a:t>Status</a:t>
            </a:r>
            <a:r>
              <a:rPr lang="en-US" dirty="0"/>
              <a:t>: Matured and widely used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1"/>
                </a:solidFill>
              </a:rPr>
              <a:t>History of Unix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659719"/>
              </p:ext>
            </p:extLst>
          </p:nvPr>
        </p:nvGraphicFramePr>
        <p:xfrm>
          <a:off x="571500" y="3200400"/>
          <a:ext cx="8839200" cy="32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5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6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56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73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Year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Version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Subject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1969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The beginning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developed by Ken Thompson at AT&amp;T Bell Lab in Murray Hill, New Jersey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1971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First Edition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It had an assembler for PDP-11/20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34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1973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Fourth Edition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It was rewritten in C by Dennis Ritchie. This made it portable and changed the history of OS’s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840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How to find access permissions of each file?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 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lvl="0"/>
            <a:r>
              <a:rPr lang="en-US" dirty="0"/>
              <a:t>-l is an option to show a long list</a:t>
            </a:r>
          </a:p>
          <a:p>
            <a:pPr lvl="0"/>
            <a:r>
              <a:rPr lang="en-US" dirty="0"/>
              <a:t>-g is an option to display group name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981200"/>
            <a:ext cx="548132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140" y="2771775"/>
            <a:ext cx="5483860" cy="392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361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Changing access permissions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can a group member modify letter.0610 ?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can any user execute </a:t>
            </a:r>
            <a:r>
              <a:rPr lang="en-US" dirty="0" err="1"/>
              <a:t>check_spell</a:t>
            </a:r>
            <a:r>
              <a:rPr lang="en-US" dirty="0"/>
              <a:t> ?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 add access permissions,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a  means for all users</a:t>
            </a:r>
          </a:p>
          <a:p>
            <a:pPr lvl="1"/>
            <a:r>
              <a:rPr lang="en-US" dirty="0"/>
              <a:t>+  means to add access permissions</a:t>
            </a:r>
          </a:p>
          <a:p>
            <a:pPr lvl="1"/>
            <a:r>
              <a:rPr lang="en-US" dirty="0"/>
              <a:t>compare the difference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828800"/>
            <a:ext cx="576834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4595586"/>
            <a:ext cx="5482590" cy="99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3886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remove access permissions,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1"/>
            <a:r>
              <a:rPr lang="en-US" dirty="0"/>
              <a:t>o  means for other users</a:t>
            </a:r>
          </a:p>
          <a:p>
            <a:pPr lvl="1"/>
            <a:r>
              <a:rPr lang="en-US" dirty="0"/>
              <a:t>-  means to remove access permissions</a:t>
            </a:r>
          </a:p>
          <a:p>
            <a:pPr lvl="1"/>
            <a:r>
              <a:rPr lang="en-US" dirty="0"/>
              <a:t>compare the difference</a:t>
            </a:r>
          </a:p>
          <a:p>
            <a:pPr lvl="1"/>
            <a:r>
              <a:rPr lang="en-US" dirty="0"/>
              <a:t>can other users see </a:t>
            </a:r>
            <a:r>
              <a:rPr lang="en-US" dirty="0" err="1"/>
              <a:t>check_spell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  </a:t>
            </a:r>
            <a:r>
              <a:rPr lang="en-US" b="1" dirty="0" err="1"/>
              <a:t>chmod</a:t>
            </a:r>
            <a:r>
              <a:rPr lang="en-US" dirty="0"/>
              <a:t> can also be used for changing the access permissions of directories in a similar way.  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2209800"/>
            <a:ext cx="5481320" cy="687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8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Links</a:t>
            </a:r>
          </a:p>
          <a:p>
            <a:pPr marL="0" indent="0">
              <a:buNone/>
            </a:pPr>
            <a:r>
              <a:rPr lang="en-US" b="1" dirty="0"/>
              <a:t>       </a:t>
            </a:r>
            <a:r>
              <a:rPr lang="en-US" dirty="0"/>
              <a:t>A link is a pointer to another file. 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24200"/>
            <a:ext cx="5480685" cy="268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2905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Type of links in Unix:</a:t>
            </a:r>
          </a:p>
          <a:p>
            <a:pPr marL="0" lvl="0" indent="0">
              <a:buNone/>
            </a:pPr>
            <a:r>
              <a:rPr lang="en-US" b="1" dirty="0"/>
              <a:t>hard link:  </a:t>
            </a:r>
            <a:r>
              <a:rPr lang="en-US" dirty="0"/>
              <a:t>is a pointer to another file. </a:t>
            </a:r>
          </a:p>
          <a:p>
            <a:pPr marL="0" indent="0">
              <a:buNone/>
            </a:pPr>
            <a:r>
              <a:rPr lang="en-US" dirty="0"/>
              <a:t>When a hard link is made, then the I-numbers of two directory file entries point to the same </a:t>
            </a:r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-node.  (Remember that a directory is nothing more than a list of the names and I-number of files).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 A hard link to a file is indistinguishable from the file itself.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Format</a:t>
            </a:r>
            <a:r>
              <a:rPr lang="en-US" dirty="0"/>
              <a:t>:   </a:t>
            </a:r>
            <a:r>
              <a:rPr lang="en-US" b="1" dirty="0"/>
              <a:t>ln</a:t>
            </a:r>
            <a:r>
              <a:rPr lang="en-US" dirty="0"/>
              <a:t>  existing-file new-link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lvl="0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3276600"/>
            <a:ext cx="5395912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43644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1752600"/>
            <a:ext cx="6324600" cy="447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56214" y="1447800"/>
            <a:ext cx="10064796" cy="446532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200" kern="1200">
                <a:solidFill>
                  <a:srgbClr val="002042"/>
                </a:solidFill>
                <a:latin typeface="HelveticaNeueLT Std Lt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b="1" dirty="0"/>
              <a:t>$ ln  draft /home/</a:t>
            </a:r>
            <a:r>
              <a:rPr lang="en-US" b="1" dirty="0" err="1"/>
              <a:t>alex</a:t>
            </a:r>
            <a:r>
              <a:rPr lang="en-US" b="1" dirty="0"/>
              <a:t>/letter	(</a:t>
            </a:r>
            <a:r>
              <a:rPr lang="en-US" dirty="0"/>
              <a:t>current working directory = /home/jenny)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i="1" u="sng" dirty="0"/>
              <a:t>Advantage</a:t>
            </a:r>
            <a:r>
              <a:rPr lang="en-US" dirty="0"/>
              <a:t>: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dirty="0"/>
              <a:t>Available in all versions of UNIX 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dirty="0"/>
              <a:t> 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i="1" u="sng" dirty="0"/>
              <a:t>Disadvantage:</a:t>
            </a:r>
            <a:endParaRPr lang="en-US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dirty="0"/>
              <a:t>Can not span cross file systems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dirty="0"/>
              <a:t>Can not connect directories </a:t>
            </a:r>
            <a:br>
              <a:rPr lang="en-US" dirty="0"/>
            </a:br>
            <a:r>
              <a:rPr lang="en-US" dirty="0"/>
              <a:t> 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05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400" b="1" dirty="0"/>
              <a:t>Soft link</a:t>
            </a:r>
          </a:p>
          <a:p>
            <a:pPr marL="0" lv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 second type of links to overcome hard link’s shortcoming.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 soft link (symbolic link) is an indirect pointer to a file.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 soft link is implemented as a directory file entry containing a pathname.  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Soft links are distinguishable from source files.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Format:  ln</a:t>
            </a:r>
            <a:r>
              <a:rPr lang="en-US" dirty="0"/>
              <a:t>  -</a:t>
            </a:r>
            <a:r>
              <a:rPr lang="en-US" b="1"/>
              <a:t>s</a:t>
            </a:r>
            <a:r>
              <a:rPr lang="en-US"/>
              <a:t> existing-file new-link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$ ln  -s draft /home/</a:t>
            </a:r>
            <a:r>
              <a:rPr lang="en-US" b="1" dirty="0" err="1"/>
              <a:t>alex</a:t>
            </a:r>
            <a:r>
              <a:rPr lang="en-US" b="1" dirty="0"/>
              <a:t>/letter	(</a:t>
            </a:r>
            <a:r>
              <a:rPr lang="en-US" dirty="0"/>
              <a:t>current working directory = /home/jenny)</a:t>
            </a:r>
          </a:p>
          <a:p>
            <a:pPr marL="0" lvl="0" indent="0">
              <a:buNone/>
            </a:pPr>
            <a:endParaRPr lang="en-US" dirty="0"/>
          </a:p>
          <a:p>
            <a:pPr lvl="8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998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Systems in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sz="2400" b="1" dirty="0"/>
              <a:t>Soft link</a:t>
            </a:r>
          </a:p>
          <a:p>
            <a:endParaRPr lang="en-US" i="1" u="sng" dirty="0"/>
          </a:p>
          <a:p>
            <a:pPr marL="0" indent="0">
              <a:buNone/>
            </a:pPr>
            <a:r>
              <a:rPr lang="en-US" b="1" i="1" u="sng" dirty="0"/>
              <a:t>Advantage</a:t>
            </a:r>
            <a:r>
              <a:rPr lang="en-US" b="1" dirty="0"/>
              <a:t>:</a:t>
            </a:r>
          </a:p>
          <a:p>
            <a:pPr marL="0" lvl="0" indent="0">
              <a:buNone/>
            </a:pPr>
            <a:r>
              <a:rPr lang="en-US" dirty="0"/>
              <a:t>Can span cross file systems </a:t>
            </a:r>
          </a:p>
          <a:p>
            <a:pPr marL="0" lvl="0" indent="0">
              <a:buNone/>
            </a:pPr>
            <a:r>
              <a:rPr lang="en-US" dirty="0"/>
              <a:t>Can connect directories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Disadvantage:</a:t>
            </a:r>
            <a:endParaRPr lang="en-US" b="1" dirty="0"/>
          </a:p>
          <a:p>
            <a:pPr marL="0" lvl="0" indent="0">
              <a:buNone/>
            </a:pPr>
            <a:r>
              <a:rPr lang="en-US" dirty="0"/>
              <a:t>Not all versions of UNIX supports soft links</a:t>
            </a:r>
          </a:p>
          <a:p>
            <a:pPr marL="0" lvl="0" indent="0">
              <a:buNone/>
            </a:pPr>
            <a:r>
              <a:rPr lang="en-US" dirty="0"/>
              <a:t>Not valid if file </a:t>
            </a:r>
            <a:r>
              <a:rPr lang="en-US"/>
              <a:t>gets deleted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6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Finger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A command to display information about a certain person or a list of people who are currently using the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TTY  -  name of terminal</a:t>
            </a:r>
          </a:p>
          <a:p>
            <a:pPr lvl="1"/>
            <a:r>
              <a:rPr lang="en-US" dirty="0"/>
              <a:t>Idle   -   idle time</a:t>
            </a:r>
          </a:p>
          <a:p>
            <a:pPr lvl="1"/>
            <a:r>
              <a:rPr lang="en-US" dirty="0"/>
              <a:t>When -  login time</a:t>
            </a:r>
          </a:p>
          <a:p>
            <a:pPr lvl="1"/>
            <a:r>
              <a:rPr lang="en-US" dirty="0"/>
              <a:t>Where -  user’s location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971800"/>
            <a:ext cx="54864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709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u="sng" dirty="0"/>
              <a:t>W</a:t>
            </a:r>
            <a:r>
              <a:rPr lang="en-US" dirty="0"/>
              <a:t>:  A command to show who and what all logged-in users are doing.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2057400"/>
            <a:ext cx="7010400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20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History of Unix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76335"/>
              </p:ext>
            </p:extLst>
          </p:nvPr>
        </p:nvGraphicFramePr>
        <p:xfrm>
          <a:off x="647700" y="2057400"/>
          <a:ext cx="9143999" cy="403859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65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1979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Seventh Edition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It added Bourne shell and ported to VAX machine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51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1980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Xenix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Microsoft introduced Xenix 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UC Berkeley released 4BSD (Berkeley Software Distribution)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51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1983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System V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Unix System Development Lab and AT&amp;T announced Unix system V, the first supported release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514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1984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4.2BSD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4.2BSD which had TCP/IP (Transmission Control Protocols/Internet Protocl)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58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1989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SVR4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System V Release 4, unifying System V, BSD and </a:t>
                      </a:r>
                      <a:r>
                        <a:rPr lang="en-US" sz="1800" dirty="0" err="1">
                          <a:effectLst/>
                        </a:rPr>
                        <a:t>Xenix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30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Output:</a:t>
            </a:r>
          </a:p>
          <a:p>
            <a:pPr marL="0" indent="0">
              <a:buNone/>
            </a:pPr>
            <a:r>
              <a:rPr lang="en-US" dirty="0"/>
              <a:t>The first line provides a lot of info about the system: Current time of day, running time (days, hours, minutes), 	how many users and load average of system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System load averages for the last minute, five minutes, and fifteen minutes. Load, in this case, is the average length of the process queue.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chemeClr val="tx1"/>
                </a:solidFill>
              </a:rPr>
              <a:t>What is the </a:t>
            </a:r>
            <a:r>
              <a:rPr lang="en-US" b="1" i="1" dirty="0">
                <a:solidFill>
                  <a:schemeClr val="tx1"/>
                </a:solidFill>
              </a:rPr>
              <a:t>process queue</a:t>
            </a:r>
            <a:r>
              <a:rPr lang="en-US" b="1" dirty="0">
                <a:solidFill>
                  <a:schemeClr val="tx1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The length of process queue represents the workload of the system at that time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the first one &gt; 0.5, there may be some problem in system.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remainder of </a:t>
            </a:r>
            <a:r>
              <a:rPr lang="en-US" i="1" dirty="0"/>
              <a:t>w</a:t>
            </a:r>
            <a:r>
              <a:rPr lang="en-US" dirty="0"/>
              <a:t>'s output pertains to each person logged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483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814" y="1484852"/>
            <a:ext cx="10064796" cy="514454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User</a:t>
            </a:r>
          </a:p>
          <a:p>
            <a:pPr marL="0" indent="0">
              <a:buNone/>
            </a:pPr>
            <a:endParaRPr lang="en-US" b="1" dirty="0"/>
          </a:p>
          <a:p>
            <a:pPr marL="400050" lvl="1" indent="0">
              <a:buNone/>
            </a:pPr>
            <a:r>
              <a:rPr lang="en-US" b="1" dirty="0"/>
              <a:t>USER:</a:t>
            </a:r>
            <a:r>
              <a:rPr lang="en-US" dirty="0"/>
              <a:t> Their UNIX login, or the first eight characters of it anyway</a:t>
            </a:r>
            <a:br>
              <a:rPr lang="en-US" dirty="0"/>
            </a:br>
            <a:r>
              <a:rPr lang="en-US" b="1" dirty="0"/>
              <a:t>TTY:</a:t>
            </a:r>
            <a:r>
              <a:rPr lang="en-US" dirty="0"/>
              <a:t> How they are connected, terminal name</a:t>
            </a:r>
            <a:br>
              <a:rPr lang="en-US" dirty="0"/>
            </a:br>
            <a:r>
              <a:rPr lang="en-US" b="1" dirty="0"/>
              <a:t>LOGIN@:</a:t>
            </a:r>
            <a:r>
              <a:rPr lang="en-US" dirty="0"/>
              <a:t> When they logged in, hour and minute, or which day if they've been connected that long</a:t>
            </a:r>
            <a:br>
              <a:rPr lang="en-US" dirty="0"/>
            </a:br>
            <a:r>
              <a:rPr lang="en-US" b="1" dirty="0"/>
              <a:t>IDLE:</a:t>
            </a:r>
            <a:r>
              <a:rPr lang="en-US" dirty="0"/>
              <a:t> How long it's been since they typed anything</a:t>
            </a:r>
            <a:br>
              <a:rPr lang="en-US" dirty="0"/>
            </a:br>
            <a:r>
              <a:rPr lang="en-US" b="1" dirty="0"/>
              <a:t>JCPU:</a:t>
            </a:r>
            <a:r>
              <a:rPr lang="en-US" dirty="0"/>
              <a:t> The amount of CPU time consumed by all their active processes</a:t>
            </a:r>
            <a:br>
              <a:rPr lang="en-US" dirty="0"/>
            </a:br>
            <a:r>
              <a:rPr lang="en-US" b="1" dirty="0"/>
              <a:t>PCPU:</a:t>
            </a:r>
            <a:r>
              <a:rPr lang="en-US" dirty="0"/>
              <a:t> The amount of CPU time consumed by the current process</a:t>
            </a:r>
            <a:br>
              <a:rPr lang="en-US" dirty="0"/>
            </a:br>
            <a:r>
              <a:rPr lang="en-US" b="1" dirty="0"/>
              <a:t>WHAT:</a:t>
            </a:r>
            <a:r>
              <a:rPr lang="en-US" dirty="0"/>
              <a:t> Name of the current process.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sz="2400" b="1" dirty="0"/>
              <a:t>Mail</a:t>
            </a:r>
          </a:p>
          <a:p>
            <a:pPr marL="0" indent="0">
              <a:buNone/>
            </a:pPr>
            <a:r>
              <a:rPr lang="en-US" dirty="0"/>
              <a:t> you can use this command to send and receive an email</a:t>
            </a:r>
          </a:p>
          <a:p>
            <a:pPr marL="400050" lvl="1" indent="0">
              <a:buNone/>
            </a:pPr>
            <a:r>
              <a:rPr lang="en-US" dirty="0"/>
              <a:t>- </a:t>
            </a:r>
            <a:r>
              <a:rPr lang="en-US" dirty="0" err="1"/>
              <a:t>alex</a:t>
            </a:r>
            <a:r>
              <a:rPr lang="en-US" dirty="0"/>
              <a:t> is a user name</a:t>
            </a:r>
          </a:p>
          <a:p>
            <a:pPr marL="400050" lvl="1" indent="0">
              <a:buNone/>
            </a:pPr>
            <a:r>
              <a:rPr lang="en-US"/>
              <a:t>- Ctl+</a:t>
            </a:r>
            <a:r>
              <a:rPr lang="en-US" dirty="0" err="1"/>
              <a:t>D</a:t>
            </a:r>
            <a:r>
              <a:rPr lang="en-US" dirty="0"/>
              <a:t> to signify the end of the message. </a:t>
            </a:r>
          </a:p>
          <a:p>
            <a:pPr marL="400050" lvl="1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996" y="5638346"/>
            <a:ext cx="5482590" cy="1149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848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check your emails,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 refers to the current message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&amp;</a:t>
            </a:r>
            <a:r>
              <a:rPr lang="en-US" dirty="0"/>
              <a:t> is the prompt of mail command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 means new message 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  Number of lines/number of characters</a:t>
            </a:r>
          </a:p>
          <a:p>
            <a:pPr lvl="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1905000"/>
            <a:ext cx="578675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4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read and delete a message</a:t>
            </a:r>
            <a:r>
              <a:rPr lang="en-US" dirty="0"/>
              <a:t>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514600"/>
            <a:ext cx="5734050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848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view the second message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 means to read the second message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q</a:t>
            </a:r>
            <a:r>
              <a:rPr lang="en-US" dirty="0"/>
              <a:t> means to quit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2133600"/>
            <a:ext cx="5619750" cy="3276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848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To email somebody outside the LAN</a:t>
            </a:r>
            <a:r>
              <a:rPr lang="en-US" b="1" dirty="0">
                <a:solidFill>
                  <a:schemeClr val="tx2"/>
                </a:solidFill>
              </a:rPr>
              <a:t>:   $ Mail   jim@hotmail.com</a:t>
            </a:r>
            <a:endParaRPr lang="en-US" dirty="0">
              <a:solidFill>
                <a:schemeClr val="tx2"/>
              </a:solidFill>
            </a:endParaRPr>
          </a:p>
          <a:p>
            <a:endParaRPr lang="en-US" b="1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400" b="1" u="sng" dirty="0"/>
              <a:t>echo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 This command is to display text on the terminal.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3124200"/>
            <a:ext cx="5485765" cy="2129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201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CP: </a:t>
            </a:r>
            <a:r>
              <a:rPr lang="en-US" dirty="0"/>
              <a:t>This command is to make a copy of a file.</a:t>
            </a:r>
          </a:p>
          <a:p>
            <a:pPr marL="0" indent="0">
              <a:buNone/>
            </a:pPr>
            <a:r>
              <a:rPr lang="en-US" b="1" dirty="0"/>
              <a:t>$ </a:t>
            </a:r>
            <a:r>
              <a:rPr lang="en-US" b="1" dirty="0" err="1"/>
              <a:t>cp</a:t>
            </a:r>
            <a:r>
              <a:rPr lang="en-US" b="1" dirty="0"/>
              <a:t>  source-file  target-file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source-file should exist</a:t>
            </a:r>
          </a:p>
          <a:p>
            <a:pPr marL="400050" lvl="1" indent="0">
              <a:buNone/>
            </a:pPr>
            <a:r>
              <a:rPr lang="en-US" dirty="0"/>
              <a:t>target-file should have a different file name.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MV: </a:t>
            </a:r>
            <a:r>
              <a:rPr lang="en-US" dirty="0"/>
              <a:t>This command is to change the name of a file.</a:t>
            </a:r>
          </a:p>
          <a:p>
            <a:pPr marL="0" indent="0">
              <a:buNone/>
            </a:pPr>
            <a:r>
              <a:rPr lang="en-US" b="1" dirty="0"/>
              <a:t>  $ mv  existing-file  new-file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 </a:t>
            </a:r>
            <a:r>
              <a:rPr lang="en-US" dirty="0"/>
              <a:t>	new-file should have a different file name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IPR</a:t>
            </a:r>
            <a:r>
              <a:rPr lang="en-US" b="1" dirty="0"/>
              <a:t>: </a:t>
            </a:r>
            <a:r>
              <a:rPr lang="en-US" dirty="0"/>
              <a:t>This command is to print a file. </a:t>
            </a:r>
          </a:p>
          <a:p>
            <a:pPr marL="800100" lvl="2" indent="0">
              <a:buNone/>
            </a:pPr>
            <a:r>
              <a:rPr lang="en-US" b="1" dirty="0"/>
              <a:t>$ </a:t>
            </a:r>
            <a:r>
              <a:rPr lang="en-US" b="1" dirty="0" err="1"/>
              <a:t>lpr</a:t>
            </a:r>
            <a:r>
              <a:rPr lang="en-US" b="1" dirty="0"/>
              <a:t>  report </a:t>
            </a:r>
            <a:r>
              <a:rPr lang="en-US" b="1" dirty="0">
                <a:sym typeface="Wingdings"/>
              </a:rPr>
              <a:t></a:t>
            </a:r>
            <a:r>
              <a:rPr lang="en-US" b="1" dirty="0"/>
              <a:t>  </a:t>
            </a:r>
            <a:r>
              <a:rPr lang="en-US" dirty="0"/>
              <a:t>print on the default printer</a:t>
            </a:r>
          </a:p>
          <a:p>
            <a:pPr marL="800100" lvl="2" indent="0">
              <a:buNone/>
            </a:pPr>
            <a:r>
              <a:rPr lang="en-US" b="1" dirty="0"/>
              <a:t>$ </a:t>
            </a:r>
            <a:r>
              <a:rPr lang="en-US" b="1" dirty="0" err="1"/>
              <a:t>lpr</a:t>
            </a:r>
            <a:r>
              <a:rPr lang="en-US" b="1" dirty="0"/>
              <a:t> –</a:t>
            </a:r>
            <a:r>
              <a:rPr lang="en-US" b="1" dirty="0" err="1"/>
              <a:t>Phplj</a:t>
            </a:r>
            <a:r>
              <a:rPr lang="en-US" b="1" dirty="0"/>
              <a:t>  report  </a:t>
            </a:r>
            <a:r>
              <a:rPr lang="en-US" b="1" dirty="0">
                <a:sym typeface="Wingdings"/>
              </a:rPr>
              <a:t></a:t>
            </a:r>
            <a:r>
              <a:rPr lang="en-US" b="1" dirty="0"/>
              <a:t> </a:t>
            </a:r>
            <a:r>
              <a:rPr lang="en-US" dirty="0"/>
              <a:t>print on printer named </a:t>
            </a:r>
            <a:r>
              <a:rPr lang="en-US" dirty="0" err="1"/>
              <a:t>Phplj</a:t>
            </a:r>
            <a:endParaRPr lang="en-US" b="1" u="sng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56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Cat: </a:t>
            </a:r>
            <a:r>
              <a:rPr lang="en-US" dirty="0"/>
              <a:t>This command is to display a file.</a:t>
            </a:r>
          </a:p>
          <a:p>
            <a:pPr marL="0" indent="0">
              <a:buNone/>
            </a:pPr>
            <a:r>
              <a:rPr lang="en-US" dirty="0"/>
              <a:t> 		</a:t>
            </a:r>
            <a:r>
              <a:rPr lang="en-US" sz="1600" b="1" dirty="0"/>
              <a:t>$ cat   report  </a:t>
            </a:r>
            <a:r>
              <a:rPr lang="en-US" sz="1600" b="1" dirty="0">
                <a:sym typeface="Wingdings"/>
              </a:rPr>
              <a:t></a:t>
            </a:r>
            <a:r>
              <a:rPr lang="en-US" sz="1600" b="1" dirty="0"/>
              <a:t>   </a:t>
            </a:r>
            <a:r>
              <a:rPr lang="en-US" sz="1600" dirty="0"/>
              <a:t>display the content of report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Grep</a:t>
            </a:r>
            <a:r>
              <a:rPr lang="en-US" sz="2400" dirty="0"/>
              <a:t>:  </a:t>
            </a:r>
            <a:r>
              <a:rPr lang="en-US" dirty="0"/>
              <a:t>(global regular expression print) utility is used to find a string in a file.</a:t>
            </a:r>
          </a:p>
          <a:p>
            <a:pPr marL="1085850" lvl="2" indent="-285750">
              <a:buFont typeface="Wingdings" panose="05000000000000000000" pitchFamily="2" charset="2"/>
              <a:buChar char="ü"/>
            </a:pPr>
            <a:r>
              <a:rPr lang="en-US" b="1" dirty="0"/>
              <a:t>grep</a:t>
            </a:r>
            <a:r>
              <a:rPr lang="en-US" dirty="0"/>
              <a:t> does not modify the content of the file memo</a:t>
            </a:r>
          </a:p>
          <a:p>
            <a:pPr marL="1085850" lvl="2" indent="-285750">
              <a:buFont typeface="Wingdings" panose="05000000000000000000" pitchFamily="2" charset="2"/>
              <a:buChar char="ü"/>
            </a:pPr>
            <a:r>
              <a:rPr lang="en-US" dirty="0"/>
              <a:t>only displays each line containing the string ‘credit’</a:t>
            </a:r>
          </a:p>
          <a:p>
            <a:pPr marL="1085850" lvl="2" indent="-285750">
              <a:buFont typeface="Wingdings" panose="05000000000000000000" pitchFamily="2" charset="2"/>
              <a:buChar char="ü"/>
            </a:pPr>
            <a:r>
              <a:rPr lang="en-US" dirty="0"/>
              <a:t>should use single quote for the string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584686"/>
            <a:ext cx="5257800" cy="2797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556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   </a:t>
            </a:r>
            <a:r>
              <a:rPr lang="en-US" sz="2400" b="1" dirty="0"/>
              <a:t>sort</a:t>
            </a:r>
          </a:p>
          <a:p>
            <a:pPr marL="0" indent="0">
              <a:buNone/>
            </a:pPr>
            <a:r>
              <a:rPr lang="en-US" dirty="0"/>
              <a:t>This command is to display the contents of a file in order by line.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514600"/>
            <a:ext cx="5480685" cy="31007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55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1219200"/>
            <a:ext cx="10054310" cy="45415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   head</a:t>
            </a:r>
            <a:endParaRPr lang="en-US" sz="2400" dirty="0"/>
          </a:p>
          <a:p>
            <a:pPr marL="0" indent="0">
              <a:buNone/>
            </a:pPr>
            <a:r>
              <a:rPr lang="en-US" b="1" dirty="0"/>
              <a:t> </a:t>
            </a:r>
            <a:r>
              <a:rPr lang="en-US" dirty="0"/>
              <a:t>This command is to display the first ten lines of a file.</a:t>
            </a:r>
          </a:p>
          <a:p>
            <a:pPr marL="400050" lvl="1" indent="0">
              <a:buNone/>
            </a:pPr>
            <a:r>
              <a:rPr lang="en-US" dirty="0"/>
              <a:t>Useful to remind you what is inside the file</a:t>
            </a:r>
          </a:p>
          <a:p>
            <a:pPr marL="400050" lvl="1" indent="0">
              <a:buNone/>
            </a:pPr>
            <a:r>
              <a:rPr lang="en-US" b="1" dirty="0"/>
              <a:t>head –1 months</a:t>
            </a:r>
            <a:endParaRPr lang="en-US" dirty="0"/>
          </a:p>
          <a:p>
            <a:pPr marL="0" indent="0">
              <a:buNone/>
            </a:pPr>
            <a:br>
              <a:rPr lang="en-US" b="1" u="sng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2292350"/>
            <a:ext cx="5918200" cy="435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40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UNIX 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04" y="1371600"/>
            <a:ext cx="10064796" cy="4275869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History of Unix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Three variations are popular nowadays:</a:t>
            </a:r>
          </a:p>
          <a:p>
            <a:pPr marL="400050" lvl="1" indent="0">
              <a:buNone/>
            </a:pPr>
            <a:r>
              <a:rPr lang="en-US" dirty="0"/>
              <a:t>	 BSD, Berkeley Software Distribution</a:t>
            </a:r>
          </a:p>
          <a:p>
            <a:pPr marL="400050" lvl="1" indent="0">
              <a:buNone/>
            </a:pPr>
            <a:r>
              <a:rPr lang="en-US" dirty="0"/>
              <a:t>	 System V, descended from AT&amp;T version</a:t>
            </a:r>
          </a:p>
          <a:p>
            <a:pPr marL="400050" lvl="1" indent="0">
              <a:buNone/>
            </a:pPr>
            <a:r>
              <a:rPr lang="en-US" dirty="0"/>
              <a:t>	 Linux,  developed by Linus Torvalds 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228031"/>
              </p:ext>
            </p:extLst>
          </p:nvPr>
        </p:nvGraphicFramePr>
        <p:xfrm>
          <a:off x="723900" y="1905000"/>
          <a:ext cx="7391401" cy="229445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6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2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1991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Linux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Linus Torvalds began Linux development with the assistance of developers around the world under the </a:t>
                      </a:r>
                      <a:r>
                        <a:rPr lang="en-US" sz="1800" u="sng" dirty="0">
                          <a:effectLst/>
                          <a:hlinkClick r:id="rId2"/>
                        </a:rPr>
                        <a:t>GNU General Public License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44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1993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4.4BSD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4.4BSD the final release from Berkeley.June 16 Novell acquired USL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1999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Linux 2.2</a:t>
                      </a:r>
                      <a:endParaRPr lang="en-US" sz="120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Linux 2.2 kernel released</a:t>
                      </a:r>
                      <a:endParaRPr lang="en-US" sz="1200" dirty="0">
                        <a:effectLst/>
                        <a:latin typeface="Arial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332038" y="2443163"/>
            <a:ext cx="1028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905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Tail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This command is to display the last ten lines of a file.</a:t>
            </a:r>
          </a:p>
          <a:p>
            <a:pPr marL="0" lvl="0" indent="0">
              <a:buNone/>
            </a:pPr>
            <a:r>
              <a:rPr lang="en-US" b="1" dirty="0"/>
              <a:t>	tail –n months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2438400"/>
            <a:ext cx="549592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4405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  </a:t>
            </a:r>
            <a:r>
              <a:rPr lang="en-US" sz="2400" b="1" dirty="0" err="1"/>
              <a:t>Uniq</a:t>
            </a:r>
            <a:r>
              <a:rPr lang="en-US" dirty="0"/>
              <a:t>: This command is to display a file by skipping adjacent duplicate lines.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2362200"/>
            <a:ext cx="6705600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4051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b="1" dirty="0"/>
              <a:t>Diff</a:t>
            </a:r>
            <a:r>
              <a:rPr lang="en-US" dirty="0"/>
              <a:t>:  This command is to compare two files and to display a list of differences.</a:t>
            </a:r>
          </a:p>
          <a:p>
            <a:pPr lvl="1"/>
            <a:r>
              <a:rPr lang="en-US" dirty="0"/>
              <a:t>Less than sign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line from the first file</a:t>
            </a:r>
          </a:p>
          <a:p>
            <a:pPr lvl="1"/>
            <a:r>
              <a:rPr lang="en-US" dirty="0"/>
              <a:t>Greater than sign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line from the second file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2819400"/>
            <a:ext cx="5482590" cy="3253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314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Find </a:t>
            </a:r>
            <a:r>
              <a:rPr lang="en-US" sz="2400" b="1" dirty="0" err="1"/>
              <a:t>utilites</a:t>
            </a:r>
            <a:endParaRPr lang="en-US" sz="2400" b="1" dirty="0"/>
          </a:p>
          <a:p>
            <a:pPr marL="0" indent="0">
              <a:buNone/>
            </a:pPr>
            <a:r>
              <a:rPr lang="en-US" dirty="0"/>
              <a:t>Two useful commands in UNIX:  </a:t>
            </a:r>
            <a:r>
              <a:rPr lang="en-US" b="1" dirty="0" err="1"/>
              <a:t>whereis</a:t>
            </a:r>
            <a:r>
              <a:rPr lang="en-US" dirty="0"/>
              <a:t> and </a:t>
            </a:r>
            <a:r>
              <a:rPr lang="en-US" b="1" dirty="0"/>
              <a:t>which.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err="1"/>
              <a:t>whereis</a:t>
            </a:r>
            <a:r>
              <a:rPr lang="en-US" b="1" dirty="0"/>
              <a:t> </a:t>
            </a:r>
            <a:r>
              <a:rPr lang="en-US" dirty="0"/>
              <a:t>is to find the location of a command which may not be found in your current setting.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which</a:t>
            </a:r>
            <a:r>
              <a:rPr lang="en-US" dirty="0"/>
              <a:t> is to find the location of a version of a command which is being used in your current setting.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>
              <a:buNone/>
            </a:pPr>
            <a:r>
              <a:rPr lang="en-US" dirty="0"/>
              <a:t>$ </a:t>
            </a:r>
            <a:r>
              <a:rPr lang="en-US" b="1" dirty="0"/>
              <a:t>which</a:t>
            </a:r>
            <a:r>
              <a:rPr lang="en-US" dirty="0"/>
              <a:t> </a:t>
            </a:r>
            <a:r>
              <a:rPr lang="en-US" b="1" dirty="0"/>
              <a:t>cat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/bin/cat    </a:t>
            </a:r>
            <a:r>
              <a:rPr lang="en-US" dirty="0">
                <a:sym typeface="Wingdings"/>
              </a:rPr>
              <a:t></a:t>
            </a:r>
            <a:r>
              <a:rPr lang="en-US" dirty="0"/>
              <a:t> there may be several versions of cat installed on the system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C00000"/>
                </a:solidFill>
              </a:rPr>
              <a:t>   </a:t>
            </a:r>
            <a:r>
              <a:rPr lang="en-US" b="1" dirty="0">
                <a:solidFill>
                  <a:srgbClr val="C00000"/>
                </a:solidFill>
              </a:rPr>
              <a:t>Can you tell the difference between </a:t>
            </a:r>
            <a:r>
              <a:rPr lang="en-US" b="1" dirty="0" err="1">
                <a:solidFill>
                  <a:srgbClr val="C00000"/>
                </a:solidFill>
              </a:rPr>
              <a:t>whereis</a:t>
            </a:r>
            <a:r>
              <a:rPr lang="en-US" b="1" dirty="0">
                <a:solidFill>
                  <a:srgbClr val="C00000"/>
                </a:solidFill>
              </a:rPr>
              <a:t> and which now </a:t>
            </a:r>
            <a:r>
              <a:rPr lang="en-US" dirty="0">
                <a:solidFill>
                  <a:srgbClr val="C0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743200"/>
            <a:ext cx="4800600" cy="1009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314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Commands in UNIX OS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zip and unzip file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You can use </a:t>
            </a:r>
            <a:r>
              <a:rPr lang="en-US" b="1" dirty="0"/>
              <a:t>compress</a:t>
            </a:r>
            <a:r>
              <a:rPr lang="en-US" dirty="0"/>
              <a:t> and </a:t>
            </a:r>
            <a:r>
              <a:rPr lang="en-US" b="1" dirty="0" err="1"/>
              <a:t>uncompress</a:t>
            </a:r>
            <a:r>
              <a:rPr lang="en-US" dirty="0"/>
              <a:t> to zip and unzip a file, respectively.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>
              <a:buFont typeface="Wingdings" panose="05000000000000000000" pitchFamily="2" charset="2"/>
              <a:buChar char="v"/>
            </a:pPr>
            <a:r>
              <a:rPr lang="en-US" dirty="0"/>
              <a:t>   </a:t>
            </a:r>
            <a:r>
              <a:rPr lang="en-US" b="1" dirty="0">
                <a:solidFill>
                  <a:srgbClr val="C00000"/>
                </a:solidFill>
              </a:rPr>
              <a:t>v</a:t>
            </a:r>
            <a:r>
              <a:rPr lang="en-US" dirty="0"/>
              <a:t>  -  an option that means verbose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514600"/>
            <a:ext cx="54864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191000"/>
            <a:ext cx="579120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314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study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03814" y="1484852"/>
            <a:ext cx="10064796" cy="427586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Machine independent (written by C)</a:t>
            </a:r>
          </a:p>
          <a:p>
            <a:pPr>
              <a:lnSpc>
                <a:spcPct val="200000"/>
              </a:lnSpc>
            </a:pPr>
            <a:r>
              <a:rPr lang="en-US" dirty="0"/>
              <a:t>Open source without cost</a:t>
            </a:r>
          </a:p>
          <a:p>
            <a:pPr>
              <a:lnSpc>
                <a:spcPct val="200000"/>
              </a:lnSpc>
            </a:pPr>
            <a:r>
              <a:rPr lang="en-US" dirty="0"/>
              <a:t>Powerful scripting languages</a:t>
            </a:r>
          </a:p>
          <a:p>
            <a:pPr>
              <a:lnSpc>
                <a:spcPct val="200000"/>
              </a:lnSpc>
            </a:pPr>
            <a:r>
              <a:rPr lang="en-US" dirty="0"/>
              <a:t>Multi-tasking</a:t>
            </a:r>
          </a:p>
          <a:p>
            <a:pPr>
              <a:lnSpc>
                <a:spcPct val="200000"/>
              </a:lnSpc>
            </a:pPr>
            <a:r>
              <a:rPr lang="en-US" dirty="0"/>
              <a:t>Multi-user	</a:t>
            </a:r>
          </a:p>
          <a:p>
            <a:pPr>
              <a:lnSpc>
                <a:spcPct val="200000"/>
              </a:lnSpc>
            </a:pPr>
            <a:r>
              <a:rPr lang="en-US" dirty="0"/>
              <a:t>Widely accepted</a:t>
            </a:r>
          </a:p>
        </p:txBody>
      </p:sp>
    </p:spTree>
    <p:extLst>
      <p:ext uri="{BB962C8B-B14F-4D97-AF65-F5344CB8AC3E}">
        <p14:creationId xmlns:p14="http://schemas.microsoft.com/office/powerpoint/2010/main" val="142463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UNIX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142999"/>
            <a:ext cx="9829800" cy="50590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7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Unix System Kernel</a:t>
            </a:r>
          </a:p>
          <a:p>
            <a:pPr marL="0" indent="0">
              <a:buNone/>
            </a:pPr>
            <a:r>
              <a:rPr lang="en-US" dirty="0"/>
              <a:t>	- The heart of Unix system responsible for controlling computer resources and scheduling user jobs. </a:t>
            </a:r>
          </a:p>
          <a:p>
            <a:pPr marL="0" indent="0">
              <a:buNone/>
            </a:pPr>
            <a:r>
              <a:rPr lang="en-US" dirty="0"/>
              <a:t>       - Resources include CPU and peripheral devices. </a:t>
            </a:r>
          </a:p>
          <a:p>
            <a:pPr marL="0" indent="0">
              <a:buNone/>
            </a:pPr>
            <a:r>
              <a:rPr lang="en-US" b="1" dirty="0"/>
              <a:t>       </a:t>
            </a:r>
            <a:r>
              <a:rPr lang="en-US" dirty="0"/>
              <a:t>-</a:t>
            </a:r>
            <a:r>
              <a:rPr lang="en-US" b="1" dirty="0"/>
              <a:t> </a:t>
            </a:r>
            <a:r>
              <a:rPr lang="en-US" dirty="0"/>
              <a:t>System calls: programs interact with kernel </a:t>
            </a:r>
          </a:p>
          <a:p>
            <a:r>
              <a:rPr lang="en-US" b="1" dirty="0"/>
              <a:t>Shell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A command interpreter, an interface between users and OS</a:t>
            </a:r>
          </a:p>
          <a:p>
            <a:r>
              <a:rPr lang="en-US" b="1" dirty="0"/>
              <a:t>What is interpreter?</a:t>
            </a:r>
          </a:p>
          <a:p>
            <a:pPr marL="0" indent="0">
              <a:buNone/>
            </a:pPr>
            <a:r>
              <a:rPr lang="en-US" dirty="0"/>
              <a:t>	- A higher level language which uses system calls directly (compared to C)</a:t>
            </a:r>
          </a:p>
          <a:p>
            <a:pPr marL="0" indent="0">
              <a:buNone/>
            </a:pPr>
            <a:r>
              <a:rPr lang="en-US" dirty="0"/>
              <a:t>	- Three most famous shell scripting languages: Bourne, C and </a:t>
            </a:r>
            <a:r>
              <a:rPr lang="en-US" dirty="0" err="1"/>
              <a:t>Korn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0"/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225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UNIX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Utilities</a:t>
            </a:r>
          </a:p>
          <a:p>
            <a:pPr marL="400050" lvl="1" indent="0">
              <a:buNone/>
            </a:pPr>
            <a:r>
              <a:rPr lang="en-US" dirty="0"/>
              <a:t>Commands – several hundred utility programs (</a:t>
            </a:r>
            <a:r>
              <a:rPr lang="en-US" b="1" dirty="0"/>
              <a:t>sort </a:t>
            </a:r>
            <a:r>
              <a:rPr lang="en-US" dirty="0"/>
              <a:t>and </a:t>
            </a:r>
            <a:r>
              <a:rPr lang="en-US" b="1" dirty="0"/>
              <a:t>man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Perform functions that are universally requested by users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Applications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1800" dirty="0"/>
              <a:t>Application programs like compiler, editor, spreadsheet, database management system. 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1DBC0-FD85-4178-90EC-9D4D823A4E9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955679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2_Michig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chigan" id="{851DE6DE-162C-BC4E-9A0F-5BF363DC7563}" vid="{871B5143-CD1B-8140-B4BE-DDEC1509B2C8}"/>
    </a:ext>
  </a:extLst>
</a:theme>
</file>

<file path=ppt/theme/theme11.xml><?xml version="1.0" encoding="utf-8"?>
<a:theme xmlns:a="http://schemas.openxmlformats.org/drawingml/2006/main" name="2_Michigan Engineering - Design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2_MW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3_Michig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chigan" id="{851DE6DE-162C-BC4E-9A0F-5BF363DC7563}" vid="{871B5143-CD1B-8140-B4BE-DDEC1509B2C8}"/>
    </a:ext>
  </a:extLst>
</a:theme>
</file>

<file path=ppt/theme/theme14.xml><?xml version="1.0" encoding="utf-8"?>
<a:theme xmlns:a="http://schemas.openxmlformats.org/drawingml/2006/main" name="3_Michigan Engineering - Design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3_MW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1.Introduction to 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8.Software Refactoring.pptx" id="{4250C419-477E-49DD-A529-21F4818DCB74}" vid="{13731087-FC9D-4AB3-9F31-69FFB744FDFE}"/>
    </a:ext>
  </a:extLst>
</a:theme>
</file>

<file path=ppt/theme/theme3.xml><?xml version="1.0" encoding="utf-8"?>
<a:theme xmlns:a="http://schemas.openxmlformats.org/drawingml/2006/main" name="Michig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chigan" id="{851DE6DE-162C-BC4E-9A0F-5BF363DC7563}" vid="{871B5143-CD1B-8140-B4BE-DDEC1509B2C8}"/>
    </a:ext>
  </a:extLst>
</a:theme>
</file>

<file path=ppt/theme/theme4.xml><?xml version="1.0" encoding="utf-8"?>
<a:theme xmlns:a="http://schemas.openxmlformats.org/drawingml/2006/main" name="Michigan Engineering - Design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UM-Dearborn-PPT-blue">
  <a:themeElements>
    <a:clrScheme name="UM-Dearborn-PPT-blu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M-Dearborn-PPT-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UM-Dearborn-PPT-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-Dearborn-PPT-blu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-Dearborn-PPT-blu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-Dearborn-PPT-blu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-Dearborn-PPT-blu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-Dearborn-PPT-blu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-Dearborn-PPT-blu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-Dearborn-PPT-blu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-Dearborn-PPT-blu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-Dearborn-PPT-blu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-Dearborn-PPT-blu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-Dearborn-PPT-blu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MW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Michig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ichigan" id="{851DE6DE-162C-BC4E-9A0F-5BF363DC7563}" vid="{871B5143-CD1B-8140-B4BE-DDEC1509B2C8}"/>
    </a:ext>
  </a:extLst>
</a:theme>
</file>

<file path=ppt/theme/theme8.xml><?xml version="1.0" encoding="utf-8"?>
<a:theme xmlns:a="http://schemas.openxmlformats.org/drawingml/2006/main" name="1_Michigan Engineering - Design 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_MW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6512</TotalTime>
  <Words>2813</Words>
  <Application>Microsoft Office PowerPoint</Application>
  <PresentationFormat>35mm Slides</PresentationFormat>
  <Paragraphs>611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54</vt:i4>
      </vt:variant>
    </vt:vector>
  </HeadingPairs>
  <TitlesOfParts>
    <vt:vector size="75" baseType="lpstr">
      <vt:lpstr>Arial</vt:lpstr>
      <vt:lpstr>Calibri</vt:lpstr>
      <vt:lpstr>Calibri Light</vt:lpstr>
      <vt:lpstr>HelveticaNeueLT Std Lt</vt:lpstr>
      <vt:lpstr>Verdana</vt:lpstr>
      <vt:lpstr>Wingdings</vt:lpstr>
      <vt:lpstr>1_Default Design</vt:lpstr>
      <vt:lpstr>01.Introduction to SE</vt:lpstr>
      <vt:lpstr>Michigan</vt:lpstr>
      <vt:lpstr>Michigan Engineering - Design 2</vt:lpstr>
      <vt:lpstr>UM-Dearborn-PPT-blue</vt:lpstr>
      <vt:lpstr>MWM</vt:lpstr>
      <vt:lpstr>1_Michigan</vt:lpstr>
      <vt:lpstr>1_Michigan Engineering - Design 2</vt:lpstr>
      <vt:lpstr>1_MWM</vt:lpstr>
      <vt:lpstr>2_Michigan</vt:lpstr>
      <vt:lpstr>2_Michigan Engineering - Design 2</vt:lpstr>
      <vt:lpstr>2_MWM</vt:lpstr>
      <vt:lpstr>3_Michigan</vt:lpstr>
      <vt:lpstr>3_Michigan Engineering - Design 2</vt:lpstr>
      <vt:lpstr>3_MWM</vt:lpstr>
      <vt:lpstr>Introduction to UNIX </vt:lpstr>
      <vt:lpstr>INTRODUCTION TO UNIX OS</vt:lpstr>
      <vt:lpstr>INTRODUCTION TO UNIX OS</vt:lpstr>
      <vt:lpstr>INTRODUCTION TO UNIX OS</vt:lpstr>
      <vt:lpstr>INTRODUCTION TO UNIX OS</vt:lpstr>
      <vt:lpstr>Reasons to study </vt:lpstr>
      <vt:lpstr>Structure of UNIX</vt:lpstr>
      <vt:lpstr>Structure of UNIX</vt:lpstr>
      <vt:lpstr>Structure of UNIX</vt:lpstr>
      <vt:lpstr>Structure of UNIX</vt:lpstr>
      <vt:lpstr>Structure of UNIX</vt:lpstr>
      <vt:lpstr>Structure of UNIX</vt:lpstr>
      <vt:lpstr>Structure of UNIX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File Systems in UNIX OS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  <vt:lpstr>Major Commands in UNIX OS </vt:lpstr>
    </vt:vector>
  </TitlesOfParts>
  <Company>University of Michigan - Dearborn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</dc:title>
  <dc:creator>default</dc:creator>
  <cp:lastModifiedBy>RMann Software</cp:lastModifiedBy>
  <cp:revision>463</cp:revision>
  <dcterms:created xsi:type="dcterms:W3CDTF">2007-03-12T17:06:55Z</dcterms:created>
  <dcterms:modified xsi:type="dcterms:W3CDTF">2020-10-06T16:19:43Z</dcterms:modified>
</cp:coreProperties>
</file>